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9" r:id="rId2"/>
    <p:sldId id="295" r:id="rId3"/>
    <p:sldId id="257" r:id="rId4"/>
    <p:sldId id="292" r:id="rId5"/>
    <p:sldId id="300" r:id="rId6"/>
    <p:sldId id="286" r:id="rId7"/>
    <p:sldId id="291" r:id="rId8"/>
    <p:sldId id="282" r:id="rId9"/>
    <p:sldId id="273" r:id="rId10"/>
    <p:sldId id="265" r:id="rId11"/>
    <p:sldId id="297" r:id="rId12"/>
    <p:sldId id="274" r:id="rId13"/>
    <p:sldId id="296" r:id="rId14"/>
    <p:sldId id="275" r:id="rId15"/>
    <p:sldId id="281" r:id="rId16"/>
    <p:sldId id="293" r:id="rId17"/>
    <p:sldId id="302" r:id="rId18"/>
    <p:sldId id="301" r:id="rId19"/>
    <p:sldId id="263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FBD"/>
    <a:srgbClr val="F6EB16"/>
    <a:srgbClr val="F0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106" d="100"/>
          <a:sy n="106" d="100"/>
        </p:scale>
        <p:origin x="1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C3839-CE70-44AF-81EB-70BEB65053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7F266B-CB41-425A-8A29-73F2D7071D55}">
      <dgm:prSet/>
      <dgm:spPr/>
      <dgm:t>
        <a:bodyPr/>
        <a:lstStyle/>
        <a:p>
          <a:r>
            <a:rPr lang="en-GB" b="1" baseline="0"/>
            <a:t>Tuesday &amp; Friday -</a:t>
          </a:r>
          <a:r>
            <a:rPr lang="en-GB" baseline="0"/>
            <a:t> PE</a:t>
          </a:r>
          <a:endParaRPr lang="en-US"/>
        </a:p>
      </dgm:t>
    </dgm:pt>
    <dgm:pt modelId="{215A4781-9A8C-4EE4-BF5D-EE49A0E32935}" type="parTrans" cxnId="{F2BCCF68-C2A3-410D-B71C-2BB7BD2623DA}">
      <dgm:prSet/>
      <dgm:spPr/>
      <dgm:t>
        <a:bodyPr/>
        <a:lstStyle/>
        <a:p>
          <a:endParaRPr lang="en-US"/>
        </a:p>
      </dgm:t>
    </dgm:pt>
    <dgm:pt modelId="{B836FCBC-0AE8-40DA-AC49-C7D387F49A59}" type="sibTrans" cxnId="{F2BCCF68-C2A3-410D-B71C-2BB7BD2623DA}">
      <dgm:prSet/>
      <dgm:spPr/>
      <dgm:t>
        <a:bodyPr/>
        <a:lstStyle/>
        <a:p>
          <a:endParaRPr lang="en-US"/>
        </a:p>
      </dgm:t>
    </dgm:pt>
    <dgm:pt modelId="{DFC3C8A7-1973-4DA6-B6F6-F1D9C62088EE}">
      <dgm:prSet/>
      <dgm:spPr/>
      <dgm:t>
        <a:bodyPr/>
        <a:lstStyle/>
        <a:p>
          <a:r>
            <a:rPr lang="en-GB" b="1"/>
            <a:t>Thursday- </a:t>
          </a:r>
          <a:r>
            <a:rPr lang="en-GB"/>
            <a:t>Spellings </a:t>
          </a:r>
          <a:endParaRPr lang="en-US"/>
        </a:p>
      </dgm:t>
    </dgm:pt>
    <dgm:pt modelId="{09D73203-33F2-4A5D-A32D-FFCA13C6E0F5}" type="parTrans" cxnId="{2133B467-8B24-4556-A470-E82F4F59D205}">
      <dgm:prSet/>
      <dgm:spPr/>
      <dgm:t>
        <a:bodyPr/>
        <a:lstStyle/>
        <a:p>
          <a:endParaRPr lang="en-US"/>
        </a:p>
      </dgm:t>
    </dgm:pt>
    <dgm:pt modelId="{3912999F-1A43-4740-AB0E-8060C8405E5C}" type="sibTrans" cxnId="{2133B467-8B24-4556-A470-E82F4F59D205}">
      <dgm:prSet/>
      <dgm:spPr/>
      <dgm:t>
        <a:bodyPr/>
        <a:lstStyle/>
        <a:p>
          <a:endParaRPr lang="en-US"/>
        </a:p>
      </dgm:t>
    </dgm:pt>
    <dgm:pt modelId="{911ED941-2496-42E2-A110-DC340AA10190}">
      <dgm:prSet/>
      <dgm:spPr/>
      <dgm:t>
        <a:bodyPr/>
        <a:lstStyle/>
        <a:p>
          <a:r>
            <a:rPr lang="en-GB" b="1"/>
            <a:t>Friday-</a:t>
          </a:r>
          <a:r>
            <a:rPr lang="en-GB"/>
            <a:t> Reading 1:1 </a:t>
          </a:r>
          <a:endParaRPr lang="en-US"/>
        </a:p>
      </dgm:t>
    </dgm:pt>
    <dgm:pt modelId="{494313C3-7107-413A-9405-87FC85B7F29E}" type="parTrans" cxnId="{5006E7FB-DC9C-4364-8C26-1E76B6EAAC32}">
      <dgm:prSet/>
      <dgm:spPr/>
      <dgm:t>
        <a:bodyPr/>
        <a:lstStyle/>
        <a:p>
          <a:endParaRPr lang="en-US"/>
        </a:p>
      </dgm:t>
    </dgm:pt>
    <dgm:pt modelId="{627D5585-EC9B-45E8-A485-A31CBB3C78A4}" type="sibTrans" cxnId="{5006E7FB-DC9C-4364-8C26-1E76B6EAAC32}">
      <dgm:prSet/>
      <dgm:spPr/>
      <dgm:t>
        <a:bodyPr/>
        <a:lstStyle/>
        <a:p>
          <a:endParaRPr lang="en-US"/>
        </a:p>
      </dgm:t>
    </dgm:pt>
    <dgm:pt modelId="{3E048F08-620F-46AD-A3A1-6354B21E3649}">
      <dgm:prSet/>
      <dgm:spPr/>
      <dgm:t>
        <a:bodyPr/>
        <a:lstStyle/>
        <a:p>
          <a:r>
            <a:rPr lang="en-GB" dirty="0"/>
            <a:t>Mornings- Outdoor Learning </a:t>
          </a:r>
          <a:endParaRPr lang="en-US" dirty="0"/>
        </a:p>
      </dgm:t>
    </dgm:pt>
    <dgm:pt modelId="{4F5510A4-8163-491F-8AF0-12E934B9B57C}" type="parTrans" cxnId="{518BC4A2-B067-4C1B-8BE6-C227D70457BD}">
      <dgm:prSet/>
      <dgm:spPr/>
      <dgm:t>
        <a:bodyPr/>
        <a:lstStyle/>
        <a:p>
          <a:endParaRPr lang="en-US"/>
        </a:p>
      </dgm:t>
    </dgm:pt>
    <dgm:pt modelId="{F2387822-22B7-4F62-8956-4C61B3397E5F}" type="sibTrans" cxnId="{518BC4A2-B067-4C1B-8BE6-C227D70457BD}">
      <dgm:prSet/>
      <dgm:spPr/>
      <dgm:t>
        <a:bodyPr/>
        <a:lstStyle/>
        <a:p>
          <a:endParaRPr lang="en-US"/>
        </a:p>
      </dgm:t>
    </dgm:pt>
    <dgm:pt modelId="{CE3AB524-5B9E-4338-A220-1BB299E17516}">
      <dgm:prSet/>
      <dgm:spPr/>
      <dgm:t>
        <a:bodyPr/>
        <a:lstStyle/>
        <a:p>
          <a:r>
            <a:rPr lang="en-GB"/>
            <a:t>Afternoon Assemblies </a:t>
          </a:r>
          <a:endParaRPr lang="en-US"/>
        </a:p>
      </dgm:t>
    </dgm:pt>
    <dgm:pt modelId="{9857A9E0-1CB6-4880-BA07-EAA27DDC8801}" type="parTrans" cxnId="{3710886F-06CB-4032-A304-CE40684C0F85}">
      <dgm:prSet/>
      <dgm:spPr/>
      <dgm:t>
        <a:bodyPr/>
        <a:lstStyle/>
        <a:p>
          <a:endParaRPr lang="en-US"/>
        </a:p>
      </dgm:t>
    </dgm:pt>
    <dgm:pt modelId="{E992AD2A-E539-4280-A662-F0A2EDB466C3}" type="sibTrans" cxnId="{3710886F-06CB-4032-A304-CE40684C0F85}">
      <dgm:prSet/>
      <dgm:spPr/>
      <dgm:t>
        <a:bodyPr/>
        <a:lstStyle/>
        <a:p>
          <a:endParaRPr lang="en-US"/>
        </a:p>
      </dgm:t>
    </dgm:pt>
    <dgm:pt modelId="{2E506283-42B9-4A40-AF38-5192C4097A9D}" type="pres">
      <dgm:prSet presAssocID="{1E4C3839-CE70-44AF-81EB-70BEB650534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5F0B3-6ED1-425F-AFC9-27FF63F2F99D}" type="pres">
      <dgm:prSet presAssocID="{1E7F266B-CB41-425A-8A29-73F2D7071D55}" presName="compNode" presStyleCnt="0"/>
      <dgm:spPr/>
    </dgm:pt>
    <dgm:pt modelId="{9B912CFE-6484-4DAE-B606-18A13B4900D9}" type="pres">
      <dgm:prSet presAssocID="{1E7F266B-CB41-425A-8A29-73F2D7071D55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A66A25CB-7508-4015-B819-ED04FAB3380A}" type="pres">
      <dgm:prSet presAssocID="{1E7F266B-CB41-425A-8A29-73F2D7071D55}" presName="spaceRect" presStyleCnt="0"/>
      <dgm:spPr/>
    </dgm:pt>
    <dgm:pt modelId="{0EABD210-07F5-44C8-AB7F-633A5B7B76C1}" type="pres">
      <dgm:prSet presAssocID="{1E7F266B-CB41-425A-8A29-73F2D7071D55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2781899-9886-4112-9713-079B0D3F4088}" type="pres">
      <dgm:prSet presAssocID="{B836FCBC-0AE8-40DA-AC49-C7D387F49A59}" presName="sibTrans" presStyleCnt="0"/>
      <dgm:spPr/>
    </dgm:pt>
    <dgm:pt modelId="{59912AE4-0037-4F6F-B24D-84B0C5DA8B1C}" type="pres">
      <dgm:prSet presAssocID="{DFC3C8A7-1973-4DA6-B6F6-F1D9C62088EE}" presName="compNode" presStyleCnt="0"/>
      <dgm:spPr/>
    </dgm:pt>
    <dgm:pt modelId="{9F4C9D47-2385-4F75-9DFD-FE8F9037A5BC}" type="pres">
      <dgm:prSet presAssocID="{DFC3C8A7-1973-4DA6-B6F6-F1D9C62088EE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3F67B62-DA2A-4B72-8F63-5464509005C9}" type="pres">
      <dgm:prSet presAssocID="{DFC3C8A7-1973-4DA6-B6F6-F1D9C62088EE}" presName="spaceRect" presStyleCnt="0"/>
      <dgm:spPr/>
    </dgm:pt>
    <dgm:pt modelId="{8FBB0C9B-115D-404C-912F-CCEFE0179771}" type="pres">
      <dgm:prSet presAssocID="{DFC3C8A7-1973-4DA6-B6F6-F1D9C62088EE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872102A-E29E-4BB8-B07A-4551C82D34C3}" type="pres">
      <dgm:prSet presAssocID="{3912999F-1A43-4740-AB0E-8060C8405E5C}" presName="sibTrans" presStyleCnt="0"/>
      <dgm:spPr/>
    </dgm:pt>
    <dgm:pt modelId="{CE8B479E-5ECE-4C91-9E88-E6F611434923}" type="pres">
      <dgm:prSet presAssocID="{911ED941-2496-42E2-A110-DC340AA10190}" presName="compNode" presStyleCnt="0"/>
      <dgm:spPr/>
    </dgm:pt>
    <dgm:pt modelId="{CF305FD2-BFCC-4ECC-BAF9-647A839BB089}" type="pres">
      <dgm:prSet presAssocID="{911ED941-2496-42E2-A110-DC340AA10190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2F2D45E-55D8-4FC3-A830-7FB9D9799781}" type="pres">
      <dgm:prSet presAssocID="{911ED941-2496-42E2-A110-DC340AA10190}" presName="spaceRect" presStyleCnt="0"/>
      <dgm:spPr/>
    </dgm:pt>
    <dgm:pt modelId="{323FCA95-E9E5-4877-97AB-1B3A801540C6}" type="pres">
      <dgm:prSet presAssocID="{911ED941-2496-42E2-A110-DC340AA10190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B600376-13E3-40F9-8B88-1EF170C15B29}" type="pres">
      <dgm:prSet presAssocID="{627D5585-EC9B-45E8-A485-A31CBB3C78A4}" presName="sibTrans" presStyleCnt="0"/>
      <dgm:spPr/>
    </dgm:pt>
    <dgm:pt modelId="{9B548388-1CCB-487D-8524-A67870ECAECF}" type="pres">
      <dgm:prSet presAssocID="{3E048F08-620F-46AD-A3A1-6354B21E3649}" presName="compNode" presStyleCnt="0"/>
      <dgm:spPr/>
    </dgm:pt>
    <dgm:pt modelId="{E4A1C83F-3047-4287-BD27-32EC3A510925}" type="pres">
      <dgm:prSet presAssocID="{3E048F08-620F-46AD-A3A1-6354B21E3649}" presName="iconRect" presStyleLbl="node1" presStyleIdx="3" presStyleCnt="5" custLinFactX="-300000" custLinFactY="100000" custLinFactNeighborX="-313612" custLinFactNeighborY="17586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28E0867E-84FF-48E1-8D9D-2F733C4C6FE3}" type="pres">
      <dgm:prSet presAssocID="{3E048F08-620F-46AD-A3A1-6354B21E3649}" presName="spaceRect" presStyleCnt="0"/>
      <dgm:spPr/>
    </dgm:pt>
    <dgm:pt modelId="{E2655E6C-C7DE-4209-9602-6A4D0D22BE75}" type="pres">
      <dgm:prSet presAssocID="{3E048F08-620F-46AD-A3A1-6354B21E3649}" presName="textRect" presStyleLbl="revTx" presStyleIdx="3" presStyleCnt="5" custLinFactX="-100000" custLinFactY="108379" custLinFactNeighborX="-180469" custLinFactNeighborY="2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210D24B-C5C1-4079-9E9F-4A2219156C32}" type="pres">
      <dgm:prSet presAssocID="{F2387822-22B7-4F62-8956-4C61B3397E5F}" presName="sibTrans" presStyleCnt="0"/>
      <dgm:spPr/>
    </dgm:pt>
    <dgm:pt modelId="{DF610543-121F-4965-91D3-D324FE7A85AB}" type="pres">
      <dgm:prSet presAssocID="{CE3AB524-5B9E-4338-A220-1BB299E17516}" presName="compNode" presStyleCnt="0"/>
      <dgm:spPr/>
    </dgm:pt>
    <dgm:pt modelId="{6118F93F-5584-4B9F-853A-03033BA0F4BD}" type="pres">
      <dgm:prSet presAssocID="{CE3AB524-5B9E-4338-A220-1BB299E17516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ering Wheel"/>
        </a:ext>
      </dgm:extLst>
    </dgm:pt>
    <dgm:pt modelId="{3349B182-0904-4805-8B91-20D5994D4BB2}" type="pres">
      <dgm:prSet presAssocID="{CE3AB524-5B9E-4338-A220-1BB299E17516}" presName="spaceRect" presStyleCnt="0"/>
      <dgm:spPr/>
    </dgm:pt>
    <dgm:pt modelId="{4C2347B0-B7A7-4099-8285-224867DB41E4}" type="pres">
      <dgm:prSet presAssocID="{CE3AB524-5B9E-4338-A220-1BB299E17516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087E5-9FFB-4F88-A37E-84972683555E}" type="presOf" srcId="{CE3AB524-5B9E-4338-A220-1BB299E17516}" destId="{4C2347B0-B7A7-4099-8285-224867DB41E4}" srcOrd="0" destOrd="0" presId="urn:microsoft.com/office/officeart/2018/2/layout/IconLabelList"/>
    <dgm:cxn modelId="{F2BCCF68-C2A3-410D-B71C-2BB7BD2623DA}" srcId="{1E4C3839-CE70-44AF-81EB-70BEB650534C}" destId="{1E7F266B-CB41-425A-8A29-73F2D7071D55}" srcOrd="0" destOrd="0" parTransId="{215A4781-9A8C-4EE4-BF5D-EE49A0E32935}" sibTransId="{B836FCBC-0AE8-40DA-AC49-C7D387F49A59}"/>
    <dgm:cxn modelId="{3710886F-06CB-4032-A304-CE40684C0F85}" srcId="{1E4C3839-CE70-44AF-81EB-70BEB650534C}" destId="{CE3AB524-5B9E-4338-A220-1BB299E17516}" srcOrd="4" destOrd="0" parTransId="{9857A9E0-1CB6-4880-BA07-EAA27DDC8801}" sibTransId="{E992AD2A-E539-4280-A662-F0A2EDB466C3}"/>
    <dgm:cxn modelId="{518BC4A2-B067-4C1B-8BE6-C227D70457BD}" srcId="{1E4C3839-CE70-44AF-81EB-70BEB650534C}" destId="{3E048F08-620F-46AD-A3A1-6354B21E3649}" srcOrd="3" destOrd="0" parTransId="{4F5510A4-8163-491F-8AF0-12E934B9B57C}" sibTransId="{F2387822-22B7-4F62-8956-4C61B3397E5F}"/>
    <dgm:cxn modelId="{D215E435-6FBC-47FB-A3AF-A62DBD786324}" type="presOf" srcId="{1E4C3839-CE70-44AF-81EB-70BEB650534C}" destId="{2E506283-42B9-4A40-AF38-5192C4097A9D}" srcOrd="0" destOrd="0" presId="urn:microsoft.com/office/officeart/2018/2/layout/IconLabelList"/>
    <dgm:cxn modelId="{5D47387E-684E-42A9-8629-B0B8B7F150CF}" type="presOf" srcId="{3E048F08-620F-46AD-A3A1-6354B21E3649}" destId="{E2655E6C-C7DE-4209-9602-6A4D0D22BE75}" srcOrd="0" destOrd="0" presId="urn:microsoft.com/office/officeart/2018/2/layout/IconLabelList"/>
    <dgm:cxn modelId="{2133B467-8B24-4556-A470-E82F4F59D205}" srcId="{1E4C3839-CE70-44AF-81EB-70BEB650534C}" destId="{DFC3C8A7-1973-4DA6-B6F6-F1D9C62088EE}" srcOrd="1" destOrd="0" parTransId="{09D73203-33F2-4A5D-A32D-FFCA13C6E0F5}" sibTransId="{3912999F-1A43-4740-AB0E-8060C8405E5C}"/>
    <dgm:cxn modelId="{36C01D8C-C065-440C-A048-548BC761677A}" type="presOf" srcId="{DFC3C8A7-1973-4DA6-B6F6-F1D9C62088EE}" destId="{8FBB0C9B-115D-404C-912F-CCEFE0179771}" srcOrd="0" destOrd="0" presId="urn:microsoft.com/office/officeart/2018/2/layout/IconLabelList"/>
    <dgm:cxn modelId="{5006E7FB-DC9C-4364-8C26-1E76B6EAAC32}" srcId="{1E4C3839-CE70-44AF-81EB-70BEB650534C}" destId="{911ED941-2496-42E2-A110-DC340AA10190}" srcOrd="2" destOrd="0" parTransId="{494313C3-7107-413A-9405-87FC85B7F29E}" sibTransId="{627D5585-EC9B-45E8-A485-A31CBB3C78A4}"/>
    <dgm:cxn modelId="{DC0A58D1-CE47-425B-86E0-F0647FBE7B3D}" type="presOf" srcId="{1E7F266B-CB41-425A-8A29-73F2D7071D55}" destId="{0EABD210-07F5-44C8-AB7F-633A5B7B76C1}" srcOrd="0" destOrd="0" presId="urn:microsoft.com/office/officeart/2018/2/layout/IconLabelList"/>
    <dgm:cxn modelId="{EE222726-3185-46AD-9E03-934B6859BF33}" type="presOf" srcId="{911ED941-2496-42E2-A110-DC340AA10190}" destId="{323FCA95-E9E5-4877-97AB-1B3A801540C6}" srcOrd="0" destOrd="0" presId="urn:microsoft.com/office/officeart/2018/2/layout/IconLabelList"/>
    <dgm:cxn modelId="{2CCD7845-22F3-48F9-8563-CC25D7A7FD96}" type="presParOf" srcId="{2E506283-42B9-4A40-AF38-5192C4097A9D}" destId="{8365F0B3-6ED1-425F-AFC9-27FF63F2F99D}" srcOrd="0" destOrd="0" presId="urn:microsoft.com/office/officeart/2018/2/layout/IconLabelList"/>
    <dgm:cxn modelId="{4B3B6E67-D8B6-4567-BB80-F62DCEA8F16B}" type="presParOf" srcId="{8365F0B3-6ED1-425F-AFC9-27FF63F2F99D}" destId="{9B912CFE-6484-4DAE-B606-18A13B4900D9}" srcOrd="0" destOrd="0" presId="urn:microsoft.com/office/officeart/2018/2/layout/IconLabelList"/>
    <dgm:cxn modelId="{0C90D647-C688-4F7F-A527-0BEAF6C03B02}" type="presParOf" srcId="{8365F0B3-6ED1-425F-AFC9-27FF63F2F99D}" destId="{A66A25CB-7508-4015-B819-ED04FAB3380A}" srcOrd="1" destOrd="0" presId="urn:microsoft.com/office/officeart/2018/2/layout/IconLabelList"/>
    <dgm:cxn modelId="{3A7C277B-E3BA-40BA-A709-FE93B1A0A46C}" type="presParOf" srcId="{8365F0B3-6ED1-425F-AFC9-27FF63F2F99D}" destId="{0EABD210-07F5-44C8-AB7F-633A5B7B76C1}" srcOrd="2" destOrd="0" presId="urn:microsoft.com/office/officeart/2018/2/layout/IconLabelList"/>
    <dgm:cxn modelId="{8D1CA04B-6187-4A1A-B2C1-02BCE6AFEFAB}" type="presParOf" srcId="{2E506283-42B9-4A40-AF38-5192C4097A9D}" destId="{72781899-9886-4112-9713-079B0D3F4088}" srcOrd="1" destOrd="0" presId="urn:microsoft.com/office/officeart/2018/2/layout/IconLabelList"/>
    <dgm:cxn modelId="{7A6941DF-7160-482E-98AE-52C5D4BED757}" type="presParOf" srcId="{2E506283-42B9-4A40-AF38-5192C4097A9D}" destId="{59912AE4-0037-4F6F-B24D-84B0C5DA8B1C}" srcOrd="2" destOrd="0" presId="urn:microsoft.com/office/officeart/2018/2/layout/IconLabelList"/>
    <dgm:cxn modelId="{67EB3E7B-50DE-4121-8BE0-F0AB4479B4B5}" type="presParOf" srcId="{59912AE4-0037-4F6F-B24D-84B0C5DA8B1C}" destId="{9F4C9D47-2385-4F75-9DFD-FE8F9037A5BC}" srcOrd="0" destOrd="0" presId="urn:microsoft.com/office/officeart/2018/2/layout/IconLabelList"/>
    <dgm:cxn modelId="{A310E81D-1100-4420-9837-7476910DE2D1}" type="presParOf" srcId="{59912AE4-0037-4F6F-B24D-84B0C5DA8B1C}" destId="{C3F67B62-DA2A-4B72-8F63-5464509005C9}" srcOrd="1" destOrd="0" presId="urn:microsoft.com/office/officeart/2018/2/layout/IconLabelList"/>
    <dgm:cxn modelId="{412CF783-1D91-4D4C-98FC-939A9D0B3050}" type="presParOf" srcId="{59912AE4-0037-4F6F-B24D-84B0C5DA8B1C}" destId="{8FBB0C9B-115D-404C-912F-CCEFE0179771}" srcOrd="2" destOrd="0" presId="urn:microsoft.com/office/officeart/2018/2/layout/IconLabelList"/>
    <dgm:cxn modelId="{F733A08C-C31A-4DD1-B939-728CC2B061FF}" type="presParOf" srcId="{2E506283-42B9-4A40-AF38-5192C4097A9D}" destId="{A872102A-E29E-4BB8-B07A-4551C82D34C3}" srcOrd="3" destOrd="0" presId="urn:microsoft.com/office/officeart/2018/2/layout/IconLabelList"/>
    <dgm:cxn modelId="{BD8C47A3-759D-4B17-821D-20BD3A2E2AD6}" type="presParOf" srcId="{2E506283-42B9-4A40-AF38-5192C4097A9D}" destId="{CE8B479E-5ECE-4C91-9E88-E6F611434923}" srcOrd="4" destOrd="0" presId="urn:microsoft.com/office/officeart/2018/2/layout/IconLabelList"/>
    <dgm:cxn modelId="{C18B71D6-532B-47E3-B09F-3E8ABD1B3E35}" type="presParOf" srcId="{CE8B479E-5ECE-4C91-9E88-E6F611434923}" destId="{CF305FD2-BFCC-4ECC-BAF9-647A839BB089}" srcOrd="0" destOrd="0" presId="urn:microsoft.com/office/officeart/2018/2/layout/IconLabelList"/>
    <dgm:cxn modelId="{0F9CA630-B540-4C47-AF1F-05E85B5EE34E}" type="presParOf" srcId="{CE8B479E-5ECE-4C91-9E88-E6F611434923}" destId="{52F2D45E-55D8-4FC3-A830-7FB9D9799781}" srcOrd="1" destOrd="0" presId="urn:microsoft.com/office/officeart/2018/2/layout/IconLabelList"/>
    <dgm:cxn modelId="{5C84974C-09A6-4F04-BE72-6370FE127945}" type="presParOf" srcId="{CE8B479E-5ECE-4C91-9E88-E6F611434923}" destId="{323FCA95-E9E5-4877-97AB-1B3A801540C6}" srcOrd="2" destOrd="0" presId="urn:microsoft.com/office/officeart/2018/2/layout/IconLabelList"/>
    <dgm:cxn modelId="{A29C42ED-F484-4980-8DE1-9A3AA577DB4B}" type="presParOf" srcId="{2E506283-42B9-4A40-AF38-5192C4097A9D}" destId="{0B600376-13E3-40F9-8B88-1EF170C15B29}" srcOrd="5" destOrd="0" presId="urn:microsoft.com/office/officeart/2018/2/layout/IconLabelList"/>
    <dgm:cxn modelId="{35BC5CFA-8D54-48B3-8447-C3EE355DC734}" type="presParOf" srcId="{2E506283-42B9-4A40-AF38-5192C4097A9D}" destId="{9B548388-1CCB-487D-8524-A67870ECAECF}" srcOrd="6" destOrd="0" presId="urn:microsoft.com/office/officeart/2018/2/layout/IconLabelList"/>
    <dgm:cxn modelId="{FA1F3974-A26F-47E5-BA75-3DF837095A08}" type="presParOf" srcId="{9B548388-1CCB-487D-8524-A67870ECAECF}" destId="{E4A1C83F-3047-4287-BD27-32EC3A510925}" srcOrd="0" destOrd="0" presId="urn:microsoft.com/office/officeart/2018/2/layout/IconLabelList"/>
    <dgm:cxn modelId="{D7D42C14-74BD-4632-9DF5-553F3368659A}" type="presParOf" srcId="{9B548388-1CCB-487D-8524-A67870ECAECF}" destId="{28E0867E-84FF-48E1-8D9D-2F733C4C6FE3}" srcOrd="1" destOrd="0" presId="urn:microsoft.com/office/officeart/2018/2/layout/IconLabelList"/>
    <dgm:cxn modelId="{61D44684-65A1-45BB-9B74-D68BB3836D01}" type="presParOf" srcId="{9B548388-1CCB-487D-8524-A67870ECAECF}" destId="{E2655E6C-C7DE-4209-9602-6A4D0D22BE75}" srcOrd="2" destOrd="0" presId="urn:microsoft.com/office/officeart/2018/2/layout/IconLabelList"/>
    <dgm:cxn modelId="{B85B4142-77AE-4E51-BE0C-016302054AF0}" type="presParOf" srcId="{2E506283-42B9-4A40-AF38-5192C4097A9D}" destId="{B210D24B-C5C1-4079-9E9F-4A2219156C32}" srcOrd="7" destOrd="0" presId="urn:microsoft.com/office/officeart/2018/2/layout/IconLabelList"/>
    <dgm:cxn modelId="{6E5C49B3-76D0-46BB-9800-BE31D4A81897}" type="presParOf" srcId="{2E506283-42B9-4A40-AF38-5192C4097A9D}" destId="{DF610543-121F-4965-91D3-D324FE7A85AB}" srcOrd="8" destOrd="0" presId="urn:microsoft.com/office/officeart/2018/2/layout/IconLabelList"/>
    <dgm:cxn modelId="{52D2ACD9-97F5-4341-B74F-2EF4B5EC229C}" type="presParOf" srcId="{DF610543-121F-4965-91D3-D324FE7A85AB}" destId="{6118F93F-5584-4B9F-853A-03033BA0F4BD}" srcOrd="0" destOrd="0" presId="urn:microsoft.com/office/officeart/2018/2/layout/IconLabelList"/>
    <dgm:cxn modelId="{FDDCEA8C-726C-4997-9B3A-51BC2099E3BB}" type="presParOf" srcId="{DF610543-121F-4965-91D3-D324FE7A85AB}" destId="{3349B182-0904-4805-8B91-20D5994D4BB2}" srcOrd="1" destOrd="0" presId="urn:microsoft.com/office/officeart/2018/2/layout/IconLabelList"/>
    <dgm:cxn modelId="{9286DB08-0000-40DC-BAB5-EE29EFDF1FC6}" type="presParOf" srcId="{DF610543-121F-4965-91D3-D324FE7A85AB}" destId="{4C2347B0-B7A7-4099-8285-224867DB41E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12CFE-6484-4DAE-B606-18A13B4900D9}">
      <dsp:nvSpPr>
        <dsp:cNvPr id="0" name=""/>
        <dsp:cNvSpPr/>
      </dsp:nvSpPr>
      <dsp:spPr>
        <a:xfrm>
          <a:off x="626714" y="339203"/>
          <a:ext cx="674736" cy="6747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BD210-07F5-44C8-AB7F-633A5B7B76C1}">
      <dsp:nvSpPr>
        <dsp:cNvPr id="0" name=""/>
        <dsp:cNvSpPr/>
      </dsp:nvSpPr>
      <dsp:spPr>
        <a:xfrm>
          <a:off x="214375" y="1259548"/>
          <a:ext cx="1499414" cy="5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baseline="0"/>
            <a:t>Tuesday &amp; Friday -</a:t>
          </a:r>
          <a:r>
            <a:rPr lang="en-GB" sz="1500" kern="1200" baseline="0"/>
            <a:t> PE</a:t>
          </a:r>
          <a:endParaRPr lang="en-US" sz="1500" kern="1200"/>
        </a:p>
      </dsp:txBody>
      <dsp:txXfrm>
        <a:off x="214375" y="1259548"/>
        <a:ext cx="1499414" cy="599765"/>
      </dsp:txXfrm>
    </dsp:sp>
    <dsp:sp modelId="{9F4C9D47-2385-4F75-9DFD-FE8F9037A5BC}">
      <dsp:nvSpPr>
        <dsp:cNvPr id="0" name=""/>
        <dsp:cNvSpPr/>
      </dsp:nvSpPr>
      <dsp:spPr>
        <a:xfrm>
          <a:off x="2388526" y="339203"/>
          <a:ext cx="674736" cy="6747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B0C9B-115D-404C-912F-CCEFE0179771}">
      <dsp:nvSpPr>
        <dsp:cNvPr id="0" name=""/>
        <dsp:cNvSpPr/>
      </dsp:nvSpPr>
      <dsp:spPr>
        <a:xfrm>
          <a:off x="1976187" y="1259548"/>
          <a:ext cx="1499414" cy="5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Thursday- </a:t>
          </a:r>
          <a:r>
            <a:rPr lang="en-GB" sz="1500" kern="1200"/>
            <a:t>Spellings </a:t>
          </a:r>
          <a:endParaRPr lang="en-US" sz="1500" kern="1200"/>
        </a:p>
      </dsp:txBody>
      <dsp:txXfrm>
        <a:off x="1976187" y="1259548"/>
        <a:ext cx="1499414" cy="599765"/>
      </dsp:txXfrm>
    </dsp:sp>
    <dsp:sp modelId="{CF305FD2-BFCC-4ECC-BAF9-647A839BB089}">
      <dsp:nvSpPr>
        <dsp:cNvPr id="0" name=""/>
        <dsp:cNvSpPr/>
      </dsp:nvSpPr>
      <dsp:spPr>
        <a:xfrm>
          <a:off x="4150337" y="339203"/>
          <a:ext cx="674736" cy="67473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FCA95-E9E5-4877-97AB-1B3A801540C6}">
      <dsp:nvSpPr>
        <dsp:cNvPr id="0" name=""/>
        <dsp:cNvSpPr/>
      </dsp:nvSpPr>
      <dsp:spPr>
        <a:xfrm>
          <a:off x="3737998" y="1259548"/>
          <a:ext cx="1499414" cy="5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Friday-</a:t>
          </a:r>
          <a:r>
            <a:rPr lang="en-GB" sz="1500" kern="1200"/>
            <a:t> Reading 1:1 </a:t>
          </a:r>
          <a:endParaRPr lang="en-US" sz="1500" kern="1200"/>
        </a:p>
      </dsp:txBody>
      <dsp:txXfrm>
        <a:off x="3737998" y="1259548"/>
        <a:ext cx="1499414" cy="599765"/>
      </dsp:txXfrm>
    </dsp:sp>
    <dsp:sp modelId="{E4A1C83F-3047-4287-BD27-32EC3A510925}">
      <dsp:nvSpPr>
        <dsp:cNvPr id="0" name=""/>
        <dsp:cNvSpPr/>
      </dsp:nvSpPr>
      <dsp:spPr>
        <a:xfrm>
          <a:off x="1771886" y="2200537"/>
          <a:ext cx="674736" cy="67473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55E6C-C7DE-4209-9602-6A4D0D22BE75}">
      <dsp:nvSpPr>
        <dsp:cNvPr id="0" name=""/>
        <dsp:cNvSpPr/>
      </dsp:nvSpPr>
      <dsp:spPr>
        <a:xfrm>
          <a:off x="1294418" y="3109099"/>
          <a:ext cx="1499414" cy="5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Mornings- Outdoor Learning </a:t>
          </a:r>
          <a:endParaRPr lang="en-US" sz="1500" kern="1200" dirty="0"/>
        </a:p>
      </dsp:txBody>
      <dsp:txXfrm>
        <a:off x="1294418" y="3109099"/>
        <a:ext cx="1499414" cy="599765"/>
      </dsp:txXfrm>
    </dsp:sp>
    <dsp:sp modelId="{6118F93F-5584-4B9F-853A-03033BA0F4BD}">
      <dsp:nvSpPr>
        <dsp:cNvPr id="0" name=""/>
        <dsp:cNvSpPr/>
      </dsp:nvSpPr>
      <dsp:spPr>
        <a:xfrm>
          <a:off x="3269431" y="2234167"/>
          <a:ext cx="674736" cy="67473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347B0-B7A7-4099-8285-224867DB41E4}">
      <dsp:nvSpPr>
        <dsp:cNvPr id="0" name=""/>
        <dsp:cNvSpPr/>
      </dsp:nvSpPr>
      <dsp:spPr>
        <a:xfrm>
          <a:off x="2857092" y="3154513"/>
          <a:ext cx="1499414" cy="5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Afternoon Assemblies </a:t>
          </a:r>
          <a:endParaRPr lang="en-US" sz="1500" kern="1200"/>
        </a:p>
      </dsp:txBody>
      <dsp:txXfrm>
        <a:off x="2857092" y="3154513"/>
        <a:ext cx="1499414" cy="599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A9FBCBE-25AB-4811-ACF1-D4FA7B303A1C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7016F3DB-7038-43D0-B32B-ED8680176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4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EC05128-A38C-448E-9104-A5E9E95A7652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7C89F60-1A11-49B6-A487-995FBDDF2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9F60-1A11-49B6-A487-995FBDDF23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1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9F60-1A11-49B6-A487-995FBDDF23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2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6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18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3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3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3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3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2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4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9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0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90F0-9355-471A-B984-B933FFCBB9B5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5D3048-51B5-43DB-935F-FACD1C63E3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6.png"/><Relationship Id="rId5" Type="http://schemas.openxmlformats.org/officeDocument/2006/relationships/image" Target="../media/image22.wmf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nquiries@redfieldedgeprimary.co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4E6ADBF0-93F0-4A4E-8B62-273B77AAEAA2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660776" y="3581400"/>
            <a:ext cx="63624" cy="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7CEA0-CFC6-8E46-AE2A-42121E33B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83" y="584684"/>
            <a:ext cx="841643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988" y="1095374"/>
            <a:ext cx="82296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GB" sz="1600" kern="0" dirty="0">
              <a:solidFill>
                <a:srgbClr val="00B05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need to learn how to learn!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be continuing to encourage the children to develop the following skills:</a:t>
            </a:r>
            <a:endParaRPr lang="en-GB" sz="1600" b="1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600" b="1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GB" altLang="zh-CN" sz="1600" kern="0" dirty="0">
              <a:solidFill>
                <a:srgbClr val="00B05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736" y="332656"/>
            <a:ext cx="648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and Learning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96" y="2200348"/>
            <a:ext cx="1247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9852" y="2753458"/>
            <a:ext cx="1562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900203156[1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988" y="4520580"/>
            <a:ext cx="14001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900133537[1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9716" y="4958126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38" l="4200" r="100000">
                        <a14:foregroundMark x1="45600" y1="27822" x2="45600" y2="27822"/>
                        <a14:foregroundMark x1="64600" y1="23622" x2="64600" y2="23622"/>
                        <a14:foregroundMark x1="65200" y1="18373" x2="65200" y2="18373"/>
                        <a14:foregroundMark x1="65600" y1="14961" x2="65600" y2="14961"/>
                        <a14:foregroundMark x1="66800" y1="15223" x2="66800" y2="15223"/>
                        <a14:foregroundMark x1="67800" y1="16273" x2="67800" y2="16273"/>
                        <a14:foregroundMark x1="69200" y1="16010" x2="69200" y2="16010"/>
                        <a14:foregroundMark x1="69800" y1="16010" x2="69800" y2="16010"/>
                        <a14:foregroundMark x1="64600" y1="20997" x2="64600" y2="20997"/>
                        <a14:foregroundMark x1="62800" y1="18635" x2="62800" y2="18635"/>
                        <a14:foregroundMark x1="62800" y1="16273" x2="62800" y2="16273"/>
                        <a14:foregroundMark x1="61600" y1="18898" x2="61600" y2="18898"/>
                        <a14:foregroundMark x1="60600" y1="19685" x2="60600" y2="19685"/>
                        <a14:foregroundMark x1="60000" y1="21260" x2="60000" y2="21260"/>
                        <a14:foregroundMark x1="60000" y1="22572" x2="60000" y2="22572"/>
                        <a14:foregroundMark x1="72400" y1="20472" x2="72400" y2="20472"/>
                        <a14:foregroundMark x1="45600" y1="29134" x2="45600" y2="29134"/>
                        <a14:foregroundMark x1="42800" y1="28871" x2="42800" y2="28871"/>
                        <a14:foregroundMark x1="41000" y1="28609" x2="41000" y2="28609"/>
                        <a14:foregroundMark x1="40200" y1="27559" x2="40200" y2="2755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09442" y="4565689"/>
            <a:ext cx="1485900" cy="123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778">
                        <a14:foregroundMark x1="44889" y1="60123" x2="44889" y2="60123"/>
                        <a14:foregroundMark x1="37333" y1="57669" x2="37333" y2="57669"/>
                        <a14:foregroundMark x1="54222" y1="57055" x2="54222" y2="57055"/>
                        <a14:foregroundMark x1="65778" y1="55215" x2="65778" y2="55215"/>
                        <a14:backgroundMark x1="27556" y1="26380" x2="27556" y2="26380"/>
                        <a14:backgroundMark x1="12889" y1="28834" x2="12889" y2="28834"/>
                        <a14:backgroundMark x1="75556" y1="24540" x2="75556" y2="24540"/>
                        <a14:backgroundMark x1="91556" y1="47853" x2="91556" y2="47853"/>
                        <a14:backgroundMark x1="86222" y1="37423" x2="86222" y2="374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57001" y="2262261"/>
            <a:ext cx="15049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1435" y="2477228"/>
            <a:ext cx="1476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202222" y="6130305"/>
            <a:ext cx="1136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Tortoise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584" y="3373947"/>
            <a:ext cx="1863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Owl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Planning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45306" y="4058383"/>
            <a:ext cx="1917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Chameleon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Learning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0334" y="6036356"/>
            <a:ext cx="1077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Unicorn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2617" y="5767689"/>
            <a:ext cx="149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Curiosity and 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9942" y="3294497"/>
            <a:ext cx="1739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Spider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in Learning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2786" y="4020278"/>
            <a:ext cx="126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</a:t>
            </a: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Work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141" y="1582576"/>
            <a:ext cx="5400600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school:</a:t>
            </a: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 reading with an adult weekly (or more if we feel your child needs extra support)</a:t>
            </a:r>
          </a:p>
          <a:p>
            <a:endParaRPr lang="en-GB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05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Phonics Lesson</a:t>
            </a: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Focusing on new sounds and </a:t>
            </a: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Exception Words. </a:t>
            </a:r>
          </a:p>
          <a:p>
            <a:endParaRPr lang="en-GB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</a:t>
            </a: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comprehension skills alongside phonics to develop their fluency.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GB" sz="9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13D15-2CC0-B24E-AC67-AAA6E8C4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072" y="2550925"/>
            <a:ext cx="1800200" cy="265347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BB50DC0-BA5F-A248-9A5D-C62FD67A4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31" t="14185" r="43438" b="8815"/>
          <a:stretch/>
        </p:blipFill>
        <p:spPr>
          <a:xfrm>
            <a:off x="6300192" y="2276872"/>
            <a:ext cx="2658244" cy="43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Reading/Spelling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669650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home:</a:t>
            </a:r>
          </a:p>
          <a:p>
            <a:pPr algn="ctr"/>
            <a:endParaRPr lang="en-GB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child should be reading a school reading book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3-5 times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week at home</a:t>
            </a:r>
          </a:p>
          <a:p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Practising their spellings weekly (these will be checked on a Thursday and updated on a Friday).</a:t>
            </a:r>
          </a:p>
          <a:p>
            <a:endParaRPr lang="en-GB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Coloured Book Bands  </a:t>
            </a: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child will have 2 books on the colour they are reading.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books can be changed on a Friday and I would suggest they are read twice before being changed. 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17 Quotes to Motivate You to Want to Read ... | Reading quotes, Quotes for  kids, Dr seuss reading quotes">
            <a:extLst>
              <a:ext uri="{FF2B5EF4-FFF2-40B4-BE49-F238E27FC236}">
                <a16:creationId xmlns:a16="http://schemas.microsoft.com/office/drawing/2014/main" id="{0ACF1ED8-7AD1-3D49-B3AA-0944F426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61" y="318241"/>
            <a:ext cx="2347739" cy="22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"/>
    </mc:Choice>
    <mc:Fallback xmlns="">
      <p:transition spd="slow" advTm="8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>
                <a:solidFill>
                  <a:srgbClr val="FFFFFF"/>
                </a:solidFill>
              </a:rPr>
              <a:t>Year 1 Phonics Screening Check</a:t>
            </a:r>
            <a:br>
              <a:rPr lang="en-US" b="1" u="sng">
                <a:solidFill>
                  <a:srgbClr val="FFFFFF"/>
                </a:solidFill>
              </a:rPr>
            </a:br>
            <a:endParaRPr lang="en-US" b="1" u="sng">
              <a:solidFill>
                <a:srgbClr val="FFFFFF"/>
              </a:solidFill>
            </a:endParaRPr>
          </a:p>
        </p:txBody>
      </p:sp>
      <p:pic>
        <p:nvPicPr>
          <p:cNvPr id="7" name="Picture 4" descr="Image result for alien word?">
            <a:extLst>
              <a:ext uri="{FF2B5EF4-FFF2-40B4-BE49-F238E27FC236}">
                <a16:creationId xmlns:a16="http://schemas.microsoft.com/office/drawing/2014/main" id="{EAE42DB8-982E-714B-9530-B74139BD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36" y="2207036"/>
            <a:ext cx="4813776" cy="24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4A2D2E-DF4C-8F47-8FDF-68C615A7981E}"/>
              </a:ext>
            </a:extLst>
          </p:cNvPr>
          <p:cNvSpPr/>
          <p:nvPr/>
        </p:nvSpPr>
        <p:spPr>
          <a:xfrm>
            <a:off x="5386293" y="2837329"/>
            <a:ext cx="3384741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rgbClr val="FFFFFF"/>
                </a:solidFill>
              </a:rPr>
              <a:t>This will take place in June 2022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rgbClr val="FFFFFF"/>
                </a:solidFill>
              </a:rPr>
              <a:t>It is Teacher led and completed 1:1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rgbClr val="FFFFFF"/>
                </a:solidFill>
              </a:rPr>
              <a:t>Each child will read 40 words (a mixture of real and nonsense words) from a booklet.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rgbClr val="FFFFFF"/>
                </a:solidFill>
              </a:rPr>
              <a:t>This is a short, light  touch assessment to confirm whether individual children have learnt phonic decoding to a standard.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rgbClr val="FFFFFF"/>
                </a:solidFill>
              </a:rPr>
              <a:t>It will identify the children who need extra help to improve reading skills.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1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736" y="332656"/>
            <a:ext cx="6485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7" y="1356499"/>
            <a:ext cx="7128792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home:</a:t>
            </a:r>
          </a:p>
          <a:p>
            <a:endParaRPr lang="en-GB" sz="105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Bonds and Counting in 2s, 5s and 10s.</a:t>
            </a: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 3-5 times a week. </a:t>
            </a: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on </a:t>
            </a:r>
            <a:r>
              <a:rPr lang="en-GB" sz="2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Numbots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TT </a:t>
            </a:r>
            <a:r>
              <a:rPr lang="en-GB" sz="2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Rockstars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on paper either </a:t>
            </a:r>
            <a:r>
              <a:rPr lang="en-GB" sz="20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an adult/seen by an adult.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must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recorded in home learning record.</a:t>
            </a:r>
          </a:p>
          <a:p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support their fluency in maths learning at home and give them an extra hour of learning time every week for maths.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4737904"/>
            <a:ext cx="3096344" cy="157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723465"/>
            <a:ext cx="3672408" cy="172217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spd="slow" advTm="9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6065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1: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makes me Super?</a:t>
            </a:r>
            <a:endParaRPr lang="en-GB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2: How did Dinosaurs become Extinct?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3: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Toys did children play with in the past?</a:t>
            </a:r>
            <a:endParaRPr lang="en-GB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4: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Planet do we live on?</a:t>
            </a:r>
            <a:endParaRPr lang="en-GB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5: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your garden grow?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6: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in the world is Africa?</a:t>
            </a:r>
            <a:endParaRPr lang="en-GB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Maps and Knowledge Organiser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EAAFC-1932-9645-9E13-A3CF128EE1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77" t="24406" r="18255" b="13579"/>
          <a:stretch/>
        </p:blipFill>
        <p:spPr>
          <a:xfrm rot="519019">
            <a:off x="4656335" y="2430205"/>
            <a:ext cx="4281510" cy="3065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A0C546-AF54-3B40-8060-40D74AB2EF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40" t="25391" r="17516" b="15547"/>
          <a:stretch/>
        </p:blipFill>
        <p:spPr>
          <a:xfrm rot="21011213">
            <a:off x="354089" y="2424956"/>
            <a:ext cx="4427802" cy="29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spd="slow" advTm="6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CB9245-1F5E-0E4A-8FE9-58C6509CD4CB}"/>
              </a:ext>
            </a:extLst>
          </p:cNvPr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up: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A5B47-90E7-EA43-BF98-C984ECD76288}"/>
              </a:ext>
            </a:extLst>
          </p:cNvPr>
          <p:cNvSpPr txBox="1"/>
          <p:nvPr/>
        </p:nvSpPr>
        <p:spPr>
          <a:xfrm>
            <a:off x="611560" y="1488468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Sparkle Mufti Day 1</a:t>
            </a:r>
            <a:r>
              <a:rPr lang="en-GB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Hello Yellow 8</a:t>
            </a:r>
            <a:r>
              <a:rPr lang="en-GB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Photographs 13</a:t>
            </a:r>
            <a:r>
              <a:rPr lang="en-GB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Superhero Dress up Day Monday 18</a:t>
            </a:r>
            <a:r>
              <a:rPr lang="en-GB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Checkers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 Evening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2 &amp; 3 Mystery Reader – Wednesday at 3pm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Volunteers</a:t>
            </a:r>
          </a:p>
        </p:txBody>
      </p:sp>
    </p:spTree>
    <p:extLst>
      <p:ext uri="{BB962C8B-B14F-4D97-AF65-F5344CB8AC3E}">
        <p14:creationId xmlns:p14="http://schemas.microsoft.com/office/powerpoint/2010/main" val="140706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5E306-8DC4-D744-B85B-857DF83F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3744416" cy="1359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B4DC7-BB98-4746-A849-6A10D02D36ED}"/>
              </a:ext>
            </a:extLst>
          </p:cNvPr>
          <p:cNvSpPr txBox="1"/>
          <p:nvPr/>
        </p:nvSpPr>
        <p:spPr>
          <a:xfrm>
            <a:off x="1043608" y="1700808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listening!</a:t>
            </a:r>
          </a:p>
          <a:p>
            <a:pPr algn="ctr"/>
            <a:endParaRPr lang="en-GB" sz="4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forget to follow us on Twitter. </a:t>
            </a:r>
          </a:p>
          <a:p>
            <a:pPr algn="ctr"/>
            <a:endParaRPr lang="en-GB" sz="4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sz="4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HazelClass_RE</a:t>
            </a:r>
            <a:endParaRPr lang="en-GB" sz="4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41ADFB31-BC6D-A04F-958E-5185E044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22906"/>
            <a:ext cx="1896145" cy="10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52B207-D374-4F43-AAB0-73AB1830B9A3}"/>
              </a:ext>
            </a:extLst>
          </p:cNvPr>
          <p:cNvSpPr/>
          <p:nvPr/>
        </p:nvSpPr>
        <p:spPr>
          <a:xfrm>
            <a:off x="539552" y="6107564"/>
            <a:ext cx="5580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enquiries@redfieldedgeprimary.co.uk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92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66A056-DC7F-49D5-9AF2-77A5AFED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332154"/>
            <a:ext cx="8568952" cy="48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"/>
    </mc:Choice>
    <mc:Fallback xmlns="">
      <p:transition spd="slow" advTm="1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4161485" cy="1646302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Welcome to Hazel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4932040" y="1268760"/>
            <a:ext cx="37774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9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The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8501" y="184187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 Kelly</a:t>
            </a: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Teacher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4941168"/>
            <a:ext cx="37938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Parker</a:t>
            </a:r>
          </a:p>
          <a:p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Assistant</a:t>
            </a: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Morning  &amp; Monday PM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9277" y="2877316"/>
            <a:ext cx="29209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Williams</a:t>
            </a:r>
          </a:p>
          <a:p>
            <a:pPr algn="r"/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PPA Cover</a:t>
            </a:r>
          </a:p>
          <a:p>
            <a:pPr algn="r"/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Afternoons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280686"/>
            <a:ext cx="1885950" cy="24765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3A9C27-C782-CC4D-80D2-A509D9AF3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7657" y="1681341"/>
            <a:ext cx="2761321" cy="197099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93DDA2C5-9B99-7E47-92E6-FC7569695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38" y="3774934"/>
            <a:ext cx="1970999" cy="26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6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1"/>
    </mc:Choice>
    <mc:Fallback xmlns="">
      <p:transition spd="slow" advTm="40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7631832" y="83723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CF47A2-1F53-4747-A69D-67E0774D3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51606"/>
            <a:ext cx="7955623" cy="49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6"/>
    </mc:Choice>
    <mc:Fallback xmlns="">
      <p:transition spd="slow" advTm="1628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801CB29B-0A4A-4BE9-BB6B-44B4307F0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49040"/>
              </p:ext>
            </p:extLst>
          </p:nvPr>
        </p:nvGraphicFramePr>
        <p:xfrm>
          <a:off x="1760286" y="1966459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25318BB-CA56-2941-B5A5-248908C96B35}"/>
              </a:ext>
            </a:extLst>
          </p:cNvPr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</a:t>
            </a:r>
          </a:p>
        </p:txBody>
      </p:sp>
    </p:spTree>
    <p:extLst>
      <p:ext uri="{BB962C8B-B14F-4D97-AF65-F5344CB8AC3E}">
        <p14:creationId xmlns:p14="http://schemas.microsoft.com/office/powerpoint/2010/main" val="28349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Playtime and Lunchtime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6065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+mj-lt"/>
              </a:rPr>
              <a:t>Morning Playtime 10:30- 10:45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Children have the choice of a healthy snack or toast and milk if paid for in advance.</a:t>
            </a:r>
          </a:p>
          <a:p>
            <a:pPr algn="ctr"/>
            <a:endParaRPr lang="en-US" sz="2000" b="1" u="sng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+mj-lt"/>
              </a:rPr>
              <a:t>Lunchtime 12:15- 1:15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Children go into the hall at 12:15 and eat either packed lunch or hot dinner.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When they finish eating, they go outside and play until 1:15.</a:t>
            </a:r>
          </a:p>
          <a:p>
            <a:pPr algn="ctr"/>
            <a:endParaRPr lang="en-US" sz="2000" b="1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+mj-lt"/>
              </a:rPr>
              <a:t>Afternoons: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+mj-lt"/>
              </a:rPr>
              <a:t>Children are offered fruit.</a:t>
            </a:r>
          </a:p>
          <a:p>
            <a:pPr algn="ctr"/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Ex-Fat Duck chef launches toast-based restaurant">
            <a:extLst>
              <a:ext uri="{FF2B5EF4-FFF2-40B4-BE49-F238E27FC236}">
                <a16:creationId xmlns:a16="http://schemas.microsoft.com/office/drawing/2014/main" id="{84CF746D-85A2-764E-9019-18904FFE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813">
            <a:off x="6675821" y="5211621"/>
            <a:ext cx="1615312" cy="90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0 fruits you should be eating and 10 you shouldn't">
            <a:extLst>
              <a:ext uri="{FF2B5EF4-FFF2-40B4-BE49-F238E27FC236}">
                <a16:creationId xmlns:a16="http://schemas.microsoft.com/office/drawing/2014/main" id="{735AE8D1-361B-5E49-BCB1-48C701DC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383">
            <a:off x="896973" y="5288224"/>
            <a:ext cx="1092974" cy="7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rinking milk probably does not cause breast cancer - The Washington Post">
            <a:extLst>
              <a:ext uri="{FF2B5EF4-FFF2-40B4-BE49-F238E27FC236}">
                <a16:creationId xmlns:a16="http://schemas.microsoft.com/office/drawing/2014/main" id="{9CB922BC-E6E7-574A-BFBC-2E8AF35C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15" y="5375902"/>
            <a:ext cx="1231754" cy="8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"/>
    </mc:Choice>
    <mc:Fallback xmlns="">
      <p:transition spd="slow" advTm="12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 and Wellbeing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Golden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Large focus in term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Zones of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Metacognition- learning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Mindfulness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Mental Health Ambassadors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</a:rPr>
              <a:t>Hello Yellow- watch this space!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1525"/>
            <a:ext cx="61245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"/>
    </mc:Choice>
    <mc:Fallback xmlns="">
      <p:transition spd="slow" advTm="2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 and Expectations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94886-528A-47DA-BB89-00042A24636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20894432">
            <a:off x="453929" y="3433662"/>
            <a:ext cx="2321616" cy="1514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7AD029-9E5E-4590-9D25-2D9C5216A3D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839837">
            <a:off x="3292397" y="2261588"/>
            <a:ext cx="2321616" cy="161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183084-6D15-4AA7-B75A-E912F726E83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201900">
            <a:off x="2365240" y="5223126"/>
            <a:ext cx="2321617" cy="1061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0B9AC6-F4A1-45E8-8659-53D488E0CB35}"/>
              </a:ext>
            </a:extLst>
          </p:cNvPr>
          <p:cNvSpPr txBox="1"/>
          <p:nvPr/>
        </p:nvSpPr>
        <p:spPr>
          <a:xfrm>
            <a:off x="395536" y="142606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Behaviour Chart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1865546"/>
            <a:ext cx="2376264" cy="720080"/>
          </a:xfrm>
          <a:prstGeom prst="rect">
            <a:avLst/>
          </a:prstGeom>
          <a:solidFill>
            <a:srgbClr val="F6E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00192" y="2657634"/>
            <a:ext cx="2376264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00192" y="3449722"/>
            <a:ext cx="2376264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300192" y="4241810"/>
            <a:ext cx="2376264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300192" y="5033898"/>
            <a:ext cx="2376264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Diamond icon cartoon style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5"/>
          <a:stretch/>
        </p:blipFill>
        <p:spPr bwMode="auto">
          <a:xfrm>
            <a:off x="7105178" y="1066489"/>
            <a:ext cx="843553" cy="7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00192" y="5825986"/>
            <a:ext cx="237626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6524" y="1192191"/>
            <a:ext cx="195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+mj-lt"/>
              </a:rPr>
              <a:t>Exceptional behaviour (text sent home)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0192" y="1977815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Shown good behaviour all 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0192" y="283319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Shown some good behaviour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364502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Well behaved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0192" y="444796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Verbal warning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524004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2 minutes reflection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9085" y="592953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5 minutes reflection time</a:t>
            </a:r>
          </a:p>
          <a:p>
            <a:pPr algn="ctr"/>
            <a:r>
              <a:rPr lang="en-GB" sz="1400" dirty="0">
                <a:latin typeface="+mj-lt"/>
              </a:rPr>
              <a:t>(text sent home)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spd="slow" advTm="1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and Threads</a:t>
            </a:r>
          </a:p>
        </p:txBody>
      </p:sp>
      <p:sp>
        <p:nvSpPr>
          <p:cNvPr id="4" name="TextBox 3"/>
          <p:cNvSpPr txBox="1"/>
          <p:nvPr/>
        </p:nvSpPr>
        <p:spPr>
          <a:xfrm rot="20985291">
            <a:off x="965463" y="982385"/>
            <a:ext cx="3488786" cy="56757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Values: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Ambition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Mindfulness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Honesty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Compassion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Thankfulness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Curiosity </a:t>
            </a:r>
          </a:p>
          <a:p>
            <a:pPr algn="ctr"/>
            <a:endParaRPr lang="en-GB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99106">
            <a:off x="4571569" y="1729535"/>
            <a:ext cx="4032447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Golden Threads: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Skills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Issues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en-GB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32031" l="14495" r="2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5066" r="76016" b="67460"/>
          <a:stretch/>
        </p:blipFill>
        <p:spPr bwMode="auto">
          <a:xfrm>
            <a:off x="107504" y="78252"/>
            <a:ext cx="1152128" cy="120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"/>
    </mc:Choice>
    <mc:Fallback xmlns="">
      <p:transition spd="slow" advTm="13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1719</TotalTime>
  <Words>636</Words>
  <Application>Microsoft Office PowerPoint</Application>
  <PresentationFormat>On-screen Show (4:3)</PresentationFormat>
  <Paragraphs>146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宋体</vt:lpstr>
      <vt:lpstr>Arial</vt:lpstr>
      <vt:lpstr>Calibri</vt:lpstr>
      <vt:lpstr>Comic Sans MS</vt:lpstr>
      <vt:lpstr>Trebuchet MS</vt:lpstr>
      <vt:lpstr>Wingdings 3</vt:lpstr>
      <vt:lpstr>Facet</vt:lpstr>
      <vt:lpstr>PowerPoint Presentation</vt:lpstr>
      <vt:lpstr>Welcome to Hazel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1 Phonics Screening Check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</dc:creator>
  <cp:lastModifiedBy>Sharon Kelly</cp:lastModifiedBy>
  <cp:revision>97</cp:revision>
  <cp:lastPrinted>2021-09-30T08:28:59Z</cp:lastPrinted>
  <dcterms:created xsi:type="dcterms:W3CDTF">2013-09-07T11:11:53Z</dcterms:created>
  <dcterms:modified xsi:type="dcterms:W3CDTF">2021-09-30T13:18:12Z</dcterms:modified>
</cp:coreProperties>
</file>