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5" r:id="rId2"/>
    <p:sldId id="257" r:id="rId3"/>
    <p:sldId id="292" r:id="rId4"/>
    <p:sldId id="260" r:id="rId5"/>
    <p:sldId id="297" r:id="rId6"/>
    <p:sldId id="274" r:id="rId7"/>
    <p:sldId id="296" r:id="rId8"/>
    <p:sldId id="298" r:id="rId9"/>
    <p:sldId id="275" r:id="rId10"/>
    <p:sldId id="282" r:id="rId11"/>
    <p:sldId id="273" r:id="rId12"/>
    <p:sldId id="265" r:id="rId13"/>
    <p:sldId id="281" r:id="rId14"/>
    <p:sldId id="293" r:id="rId15"/>
    <p:sldId id="291" r:id="rId16"/>
    <p:sldId id="286" r:id="rId17"/>
    <p:sldId id="259" r:id="rId18"/>
    <p:sldId id="263" r:id="rId19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B16"/>
    <a:srgbClr val="F0D71C"/>
    <a:srgbClr val="D3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FBCBE-25AB-4811-ACF1-D4FA7B303A1C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6F3DB-7038-43D0-B32B-ED8680176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84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05128-A38C-448E-9104-A5E9E95A765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89F60-1A11-49B6-A487-995FBDDF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89F60-1A11-49B6-A487-995FBDDF231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1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89F60-1A11-49B6-A487-995FBDDF23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2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6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6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18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3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3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3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3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2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4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5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5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9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0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3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image" Target="../media/image28.png"/><Relationship Id="rId5" Type="http://schemas.openxmlformats.org/officeDocument/2006/relationships/image" Target="../media/image24.wmf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4161485" cy="1646302"/>
          </a:xfrm>
        </p:spPr>
        <p:txBody>
          <a:bodyPr/>
          <a:lstStyle/>
          <a:p>
            <a:r>
              <a:rPr lang="en-GB" dirty="0" smtClean="0"/>
              <a:t>Welcome to Pine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4932040" y="1268760"/>
            <a:ext cx="37774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90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 and Expectations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994886-528A-47DA-BB89-00042A24636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20894432">
            <a:off x="453929" y="3433662"/>
            <a:ext cx="2321616" cy="1514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7AD029-9E5E-4590-9D25-2D9C5216A3D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839837">
            <a:off x="3292397" y="2261588"/>
            <a:ext cx="2321616" cy="161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183084-6D15-4AA7-B75A-E912F726E83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201900">
            <a:off x="2365240" y="5223126"/>
            <a:ext cx="2321617" cy="1061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0B9AC6-F4A1-45E8-8659-53D488E0CB35}"/>
              </a:ext>
            </a:extLst>
          </p:cNvPr>
          <p:cNvSpPr txBox="1"/>
          <p:nvPr/>
        </p:nvSpPr>
        <p:spPr>
          <a:xfrm>
            <a:off x="395536" y="142606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Behaviour Chart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192" y="1865546"/>
            <a:ext cx="2376264" cy="720080"/>
          </a:xfrm>
          <a:prstGeom prst="rect">
            <a:avLst/>
          </a:prstGeom>
          <a:solidFill>
            <a:srgbClr val="F6E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00192" y="2657634"/>
            <a:ext cx="2376264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300192" y="3449722"/>
            <a:ext cx="2376264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300192" y="4241810"/>
            <a:ext cx="2376264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300192" y="5033898"/>
            <a:ext cx="2376264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Diamond icon cartoon style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5"/>
          <a:stretch/>
        </p:blipFill>
        <p:spPr bwMode="auto">
          <a:xfrm>
            <a:off x="7105178" y="1066489"/>
            <a:ext cx="843553" cy="7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00192" y="5825986"/>
            <a:ext cx="2376264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6524" y="1192191"/>
            <a:ext cx="195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+mj-lt"/>
              </a:rPr>
              <a:t>Exceptional behaviour (text sent home)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00192" y="1977815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Shown good behaviour all day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0192" y="283319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Shown some good behaviour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364502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Well behaved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0192" y="444796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Verbal warning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524004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2 minutes reflection 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9085" y="592953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5 minutes reflection time</a:t>
            </a:r>
          </a:p>
          <a:p>
            <a:pPr algn="ctr"/>
            <a:r>
              <a:rPr lang="en-GB" sz="1400" dirty="0">
                <a:latin typeface="+mj-lt"/>
              </a:rPr>
              <a:t>(text sent home)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"/>
    </mc:Choice>
    <mc:Fallback xmlns="">
      <p:transition spd="slow" advTm="1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and Threads</a:t>
            </a:r>
          </a:p>
        </p:txBody>
      </p:sp>
      <p:sp>
        <p:nvSpPr>
          <p:cNvPr id="4" name="TextBox 3"/>
          <p:cNvSpPr txBox="1"/>
          <p:nvPr/>
        </p:nvSpPr>
        <p:spPr>
          <a:xfrm rot="20985291">
            <a:off x="965463" y="982385"/>
            <a:ext cx="3488786" cy="56757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Values: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Ambition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Mindfulness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Honesty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Resilience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Compassion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Thankfulness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Curiosity </a:t>
            </a:r>
          </a:p>
          <a:p>
            <a:pPr algn="ctr"/>
            <a:endParaRPr lang="en-GB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99106">
            <a:off x="4571569" y="1729535"/>
            <a:ext cx="4032447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Golden Threads:</a:t>
            </a: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</a:t>
            </a: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Skills</a:t>
            </a: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Issues</a:t>
            </a:r>
          </a:p>
          <a:p>
            <a:pPr algn="ctr"/>
            <a:r>
              <a:rPr lang="en-GB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en-GB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"/>
    </mc:Choice>
    <mc:Fallback xmlns="">
      <p:transition spd="slow" advTm="13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6988" y="1095374"/>
            <a:ext cx="82296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GB" sz="1600" kern="0" dirty="0">
              <a:solidFill>
                <a:srgbClr val="00B05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need to learn how to learn!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be continuing to encourage the children to develop the following skills:</a:t>
            </a:r>
            <a:endParaRPr lang="en-GB" sz="1600" b="1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600" b="1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GB" altLang="zh-CN" sz="1600" kern="0" dirty="0">
              <a:solidFill>
                <a:srgbClr val="00B05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736" y="332656"/>
            <a:ext cx="648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and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96" y="2200348"/>
            <a:ext cx="1247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9852" y="2753458"/>
            <a:ext cx="1562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900203156[1]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988" y="4520580"/>
            <a:ext cx="14001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900133537[1]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9716" y="4958126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38" l="4200" r="100000">
                        <a14:foregroundMark x1="45600" y1="27822" x2="45600" y2="27822"/>
                        <a14:foregroundMark x1="64600" y1="23622" x2="64600" y2="23622"/>
                        <a14:foregroundMark x1="65200" y1="18373" x2="65200" y2="18373"/>
                        <a14:foregroundMark x1="65600" y1="14961" x2="65600" y2="14961"/>
                        <a14:foregroundMark x1="66800" y1="15223" x2="66800" y2="15223"/>
                        <a14:foregroundMark x1="67800" y1="16273" x2="67800" y2="16273"/>
                        <a14:foregroundMark x1="69200" y1="16010" x2="69200" y2="16010"/>
                        <a14:foregroundMark x1="69800" y1="16010" x2="69800" y2="16010"/>
                        <a14:foregroundMark x1="64600" y1="20997" x2="64600" y2="20997"/>
                        <a14:foregroundMark x1="62800" y1="18635" x2="62800" y2="18635"/>
                        <a14:foregroundMark x1="62800" y1="16273" x2="62800" y2="16273"/>
                        <a14:foregroundMark x1="61600" y1="18898" x2="61600" y2="18898"/>
                        <a14:foregroundMark x1="60600" y1="19685" x2="60600" y2="19685"/>
                        <a14:foregroundMark x1="60000" y1="21260" x2="60000" y2="21260"/>
                        <a14:foregroundMark x1="60000" y1="22572" x2="60000" y2="22572"/>
                        <a14:foregroundMark x1="72400" y1="20472" x2="72400" y2="20472"/>
                        <a14:foregroundMark x1="45600" y1="29134" x2="45600" y2="29134"/>
                        <a14:foregroundMark x1="42800" y1="28871" x2="42800" y2="28871"/>
                        <a14:foregroundMark x1="41000" y1="28609" x2="41000" y2="28609"/>
                        <a14:foregroundMark x1="40200" y1="27559" x2="40200" y2="275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09442" y="4565689"/>
            <a:ext cx="1485900" cy="123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778">
                        <a14:foregroundMark x1="44889" y1="60123" x2="44889" y2="60123"/>
                        <a14:foregroundMark x1="37333" y1="57669" x2="37333" y2="57669"/>
                        <a14:foregroundMark x1="54222" y1="57055" x2="54222" y2="57055"/>
                        <a14:foregroundMark x1="65778" y1="55215" x2="65778" y2="55215"/>
                        <a14:backgroundMark x1="27556" y1="26380" x2="27556" y2="26380"/>
                        <a14:backgroundMark x1="12889" y1="28834" x2="12889" y2="28834"/>
                        <a14:backgroundMark x1="75556" y1="24540" x2="75556" y2="24540"/>
                        <a14:backgroundMark x1="91556" y1="47853" x2="91556" y2="47853"/>
                        <a14:backgroundMark x1="86222" y1="37423" x2="86222" y2="374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57001" y="2262261"/>
            <a:ext cx="15049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5920" y="2546127"/>
            <a:ext cx="1476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202222" y="6130305"/>
            <a:ext cx="1136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Tortoise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Resilience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584" y="3373947"/>
            <a:ext cx="1863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Owl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Planning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45306" y="4058383"/>
            <a:ext cx="1917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Chameleon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Learning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0334" y="6036356"/>
            <a:ext cx="1077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Unicorn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22617" y="5767689"/>
            <a:ext cx="1494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</a:t>
            </a:r>
          </a:p>
          <a:p>
            <a:pPr algn="ctr"/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Curiosity and </a:t>
            </a:r>
          </a:p>
          <a:p>
            <a:pPr algn="ctr"/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Questioning</a:t>
            </a:r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39942" y="3294497"/>
            <a:ext cx="1739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Spider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 in Learning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67910" y="3875412"/>
            <a:ext cx="126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</a:t>
            </a:r>
          </a:p>
          <a:p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Work</a:t>
            </a:r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"/>
    </mc:Choice>
    <mc:Fallback xmlns="">
      <p:transition spd="slow" advTm="13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26065"/>
            <a:ext cx="8568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1</a:t>
            </a:r>
            <a:r>
              <a:rPr lang="en-GB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life like in a castle?</a:t>
            </a:r>
            <a:endParaRPr lang="en-GB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</a:t>
            </a:r>
            <a:r>
              <a:rPr lang="en-GB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was Florence Nightingale and why is she important today?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3: </a:t>
            </a:r>
            <a:r>
              <a:rPr lang="en-GB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world would you go?</a:t>
            </a:r>
            <a:endParaRPr lang="en-GB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4: </a:t>
            </a:r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happened during the Great Fire of London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</a:t>
            </a:r>
            <a:r>
              <a:rPr lang="en-GB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at the bottom of your garden?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</a:t>
            </a:r>
            <a:r>
              <a:rPr lang="en-GB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 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like to be beside the Seaside?</a:t>
            </a:r>
            <a:endParaRPr lang="en-GB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"/>
    </mc:Choice>
    <mc:Fallback xmlns="">
      <p:transition spd="slow" advTm="6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 Maps and Knowledge Organiser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3493">
            <a:off x="261487" y="2076897"/>
            <a:ext cx="4267200" cy="2867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1529">
            <a:off x="5250609" y="1998562"/>
            <a:ext cx="3747467" cy="2616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239" y="4119277"/>
            <a:ext cx="3792993" cy="26038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3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"/>
    </mc:Choice>
    <mc:Fallback xmlns="">
      <p:transition spd="slow" advTm="6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 and Wellbeing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Golden Thread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Large focus in term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Zones of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Metacognition- learning 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Mindfulness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Mental Health Ambassadors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Hello Yellow- watch this space!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81525"/>
            <a:ext cx="61245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1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"/>
    </mc:Choice>
    <mc:Fallback xmlns="">
      <p:transition spd="slow" advTm="22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Playtime and Lunchtime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26065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b="1" u="sng" dirty="0">
                <a:solidFill>
                  <a:srgbClr val="00B050"/>
                </a:solidFill>
                <a:latin typeface="+mj-lt"/>
              </a:rPr>
              <a:t>Morning Playtime 10:30- 10:45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+mj-lt"/>
              </a:rPr>
              <a:t>Children have the choice of a healthy snack or toast and milk if paid for in advance.</a:t>
            </a:r>
          </a:p>
          <a:p>
            <a:pPr algn="ctr"/>
            <a:endParaRPr lang="en-US" sz="2000" b="1" u="sng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+mj-lt"/>
              </a:rPr>
              <a:t>Lunchtime 12:15- 1:15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+mj-lt"/>
              </a:rPr>
              <a:t>Children go into the hall at 12:15 and eat either packed lunch or hot dinner.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+mj-lt"/>
              </a:rPr>
              <a:t>When they finish eating, they go outside and play until 1:15.</a:t>
            </a:r>
          </a:p>
          <a:p>
            <a:pPr algn="ctr"/>
            <a:endParaRPr lang="en-US" sz="2000" b="1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+mj-lt"/>
              </a:rPr>
              <a:t>Afternoon Playtime 2:30- 2:40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+mj-lt"/>
              </a:rPr>
              <a:t>Children are offered fruit or a healthy snack they have brought from home.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+mj-lt"/>
              </a:rPr>
              <a:t>Year 2 will join KS2 outside for a playtime.</a:t>
            </a:r>
          </a:p>
          <a:p>
            <a:pPr algn="ctr"/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"/>
    </mc:Choice>
    <mc:Fallback xmlns="">
      <p:transition spd="slow" advTm="12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CC185-90E1-4791-83EF-FDC41E510180}"/>
              </a:ext>
            </a:extLst>
          </p:cNvPr>
          <p:cNvSpPr txBox="1"/>
          <p:nvPr/>
        </p:nvSpPr>
        <p:spPr>
          <a:xfrm>
            <a:off x="420086" y="1610903"/>
            <a:ext cx="84003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 is on Tuesday afternoon this term. Every child needs a</a:t>
            </a:r>
            <a:r>
              <a:rPr lang="en-GB" sz="2400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named</a:t>
            </a:r>
            <a:r>
              <a:rPr lang="en-GB" sz="2400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 Kit in School (especially trainers).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F67C8-A58B-468B-9822-6E903E4D1466}"/>
              </a:ext>
            </a:extLst>
          </p:cNvPr>
          <p:cNvSpPr txBox="1"/>
          <p:nvPr/>
        </p:nvSpPr>
        <p:spPr>
          <a:xfrm>
            <a:off x="420086" y="4297330"/>
            <a:ext cx="70567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P.E. Kit:</a:t>
            </a:r>
          </a:p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House colour top and black shorts. </a:t>
            </a:r>
          </a:p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White trainers or black daps and socks. </a:t>
            </a:r>
          </a:p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Children may wear a jumper and trousers when it is cold/rainy, but these must also be black. </a:t>
            </a:r>
          </a:p>
        </p:txBody>
      </p:sp>
      <p:pic>
        <p:nvPicPr>
          <p:cNvPr id="3076" name="Picture 4" descr="Cartoon-Kids-Playing-Sports-PE - Sound and District Primary School">
            <a:extLst>
              <a:ext uri="{FF2B5EF4-FFF2-40B4-BE49-F238E27FC236}">
                <a16:creationId xmlns:a16="http://schemas.microsoft.com/office/drawing/2014/main" id="{A49573EA-4EEB-435D-BDCB-7438B883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2718"/>
            <a:ext cx="2508870" cy="130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"/>
    </mc:Choice>
    <mc:Fallback xmlns="">
      <p:transition spd="slow" advTm="11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6A056-DC7F-49D5-9AF2-77A5AFED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3"/>
            <a:ext cx="8568952" cy="48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2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"/>
    </mc:Choice>
    <mc:Fallback xmlns="">
      <p:transition spd="slow" advTm="1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The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8501" y="184187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 Andrews</a:t>
            </a:r>
          </a:p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Teacher</a:t>
            </a: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4873" y="5115521"/>
            <a:ext cx="37938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Sheppard</a:t>
            </a:r>
          </a:p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HLTA Teaching Assistant</a:t>
            </a: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 Afternoon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9277" y="2877316"/>
            <a:ext cx="2920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Williams</a:t>
            </a:r>
          </a:p>
          <a:p>
            <a:pPr algn="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HLTA Teaching Assistant</a:t>
            </a:r>
          </a:p>
          <a:p>
            <a:pPr algn="r"/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 and </a:t>
            </a:r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</a:t>
            </a:r>
          </a:p>
          <a:p>
            <a:pPr algn="r"/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ornings</a:t>
            </a:r>
            <a:endParaRPr lang="en-GB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280686"/>
            <a:ext cx="1885950" cy="247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6" y="1481903"/>
            <a:ext cx="1762125" cy="2790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1" y="3722407"/>
            <a:ext cx="1834920" cy="289430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1"/>
    </mc:Choice>
    <mc:Fallback xmlns="">
      <p:transition spd="slow" advTm="40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6C7ED-F417-42BC-8150-1F55AFA49E34}"/>
              </a:ext>
            </a:extLst>
          </p:cNvPr>
          <p:cNvSpPr txBox="1"/>
          <p:nvPr/>
        </p:nvSpPr>
        <p:spPr>
          <a:xfrm>
            <a:off x="251520" y="1534324"/>
            <a:ext cx="72728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baseline="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Tuesday-</a:t>
            </a:r>
            <a:r>
              <a:rPr lang="en-GB" sz="2400" baseline="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Thursday- </a:t>
            </a:r>
            <a:r>
              <a:rPr lang="en-GB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Maths 3 star awards tested</a:t>
            </a:r>
            <a:endParaRPr lang="en-GB" sz="2400" baseline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Friday-</a:t>
            </a:r>
            <a:r>
              <a:rPr lang="en-GB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Reading and Maths Homework checked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aseline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BA5CD-A315-4EA0-B914-6CCC5853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09" y="2852936"/>
            <a:ext cx="6252952" cy="379643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6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6"/>
    </mc:Choice>
    <mc:Fallback xmlns="">
      <p:transition spd="slow" advTm="162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778" y="266061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</a:t>
            </a:r>
            <a:endParaRPr lang="en-GB" sz="4400" b="1" u="sng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C:\Users\Jess\AppData\Local\Microsoft\Windows\Temporary Internet Files\Content.IE5\HB2XBH9Z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0948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545" y="1146135"/>
            <a:ext cx="3772821" cy="55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spd="slow" advTm="2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232748"/>
            <a:ext cx="8892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school:</a:t>
            </a:r>
            <a:endParaRPr lang="en-GB" sz="105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</a:t>
            </a: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VIPERS (please see handout attached)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comprehension skills gearing up to Reading SATs paper</a:t>
            </a:r>
          </a:p>
          <a:p>
            <a:endParaRPr lang="en-GB" sz="105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5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Library and Reading for Pleasure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children read independently in class every day as well as listening to our class book read aloud.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also given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opportunity to change their book at least once a week in the library.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Reading Assistant </a:t>
            </a:r>
            <a:endParaRPr lang="en-GB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select few children will be listened to. These are children who need </a:t>
            </a:r>
            <a:r>
              <a:rPr lang="en-GB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in reading comprehension.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9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C:\Users\Jess\AppData\Local\Microsoft\Windows\Temporary Internet Files\Content.IE5\HB2XBH9Z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0948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8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spd="slow" advTm="21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262945"/>
            <a:ext cx="66965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home:</a:t>
            </a:r>
          </a:p>
          <a:p>
            <a:pPr algn="ctr"/>
            <a:endParaRPr lang="en-GB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child should be reading a school reading book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times a week at home</a:t>
            </a:r>
          </a:p>
          <a:p>
            <a:endParaRPr lang="en-GB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Coloured Book Bands  </a:t>
            </a:r>
          </a:p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child will have 2 books on the colour they are reading.</a:t>
            </a: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books can be changed at any point in the week but I suggest children read the book at least twice before changing.</a:t>
            </a: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also allowed to read books from home and this can be recorded in their Reading Record Book.</a:t>
            </a: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they read 5 times they move along the reading train.</a:t>
            </a:r>
          </a:p>
        </p:txBody>
      </p:sp>
      <p:pic>
        <p:nvPicPr>
          <p:cNvPr id="7172" name="Picture 4" descr="C:\Users\Jess\AppData\Local\Microsoft\Windows\Temporary Internet Files\Content.IE5\LCP4LCR9\MC9003907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26" y="333670"/>
            <a:ext cx="1826057" cy="14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789" y="2348880"/>
            <a:ext cx="1763688" cy="35718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"/>
    </mc:Choice>
    <mc:Fallback xmlns="">
      <p:transition spd="slow" advTm="8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475656" y="260648"/>
            <a:ext cx="634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Phonics and Tricky Words</a:t>
            </a:r>
            <a:endParaRPr lang="en-GB" sz="4400" b="1" u="sng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702">
            <a:off x="4893340" y="1441103"/>
            <a:ext cx="3368608" cy="23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1838" y="5002651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Tricky Words will no longer be expected to do at home. Spellings will start to come home and children will be tested on a Friday.</a:t>
            </a: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Phonics Screening will take place in Term 2 due to COVID.</a:t>
            </a:r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35084">
            <a:off x="1044232" y="1259856"/>
            <a:ext cx="2415996" cy="3161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17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475656" y="260648"/>
            <a:ext cx="634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Sense</a:t>
            </a:r>
            <a:endParaRPr lang="en-GB" sz="4400" b="1" u="sng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128" y="1065963"/>
            <a:ext cx="1912255" cy="1641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176576"/>
            <a:ext cx="2865839" cy="8347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139952" y="1556792"/>
            <a:ext cx="4469142" cy="2160240"/>
            <a:chOff x="4139952" y="1556792"/>
            <a:chExt cx="4469142" cy="2160240"/>
          </a:xfrm>
        </p:grpSpPr>
        <p:sp>
          <p:nvSpPr>
            <p:cNvPr id="7" name="Rectangle 6"/>
            <p:cNvSpPr/>
            <p:nvPr/>
          </p:nvSpPr>
          <p:spPr>
            <a:xfrm>
              <a:off x="4139952" y="1556792"/>
              <a:ext cx="2232248" cy="21602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76846" y="1556792"/>
              <a:ext cx="2232248" cy="21602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932040" y="2295723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281645" y="1647651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637384" y="1647651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281645" y="294586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631178" y="2954654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509429" y="1628978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6509429" y="2954654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7175298" y="2306582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4394636"/>
            <a:ext cx="4536081" cy="2222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4394636"/>
            <a:ext cx="2736304" cy="22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5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736" y="332656"/>
            <a:ext cx="648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356499"/>
            <a:ext cx="8748465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home:</a:t>
            </a:r>
          </a:p>
          <a:p>
            <a:endParaRPr lang="en-GB" sz="105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Bonds and Times Tables </a:t>
            </a:r>
          </a:p>
          <a:p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 5 times a week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on </a:t>
            </a:r>
            <a:r>
              <a:rPr lang="en-GB" sz="2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Numbots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TT </a:t>
            </a:r>
            <a:r>
              <a:rPr lang="en-GB" sz="2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Rockstars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on paper either </a:t>
            </a:r>
            <a:r>
              <a:rPr lang="en-GB" sz="20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an adult/seen by an adult.</a:t>
            </a: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must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recorded in home learning record.</a:t>
            </a:r>
          </a:p>
          <a:p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support their fluency in maths learning at home and give them an extra hour of learning time every week for maths.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338086"/>
            <a:ext cx="3988586" cy="2025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581" y="4325656"/>
            <a:ext cx="4345884" cy="203800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"/>
    </mc:Choice>
    <mc:Fallback xmlns="">
      <p:transition spd="slow" advTm="95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</TotalTime>
  <Words>707</Words>
  <Application>Microsoft Office PowerPoint</Application>
  <PresentationFormat>On-screen Show (4:3)</PresentationFormat>
  <Paragraphs>139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Comic Sans MS</vt:lpstr>
      <vt:lpstr>Trebuchet MS</vt:lpstr>
      <vt:lpstr>Wingdings 3</vt:lpstr>
      <vt:lpstr>Facet</vt:lpstr>
      <vt:lpstr>Welcome to Pine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Phonics and Tricky Words</vt:lpstr>
      <vt:lpstr>Number Sense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</dc:creator>
  <cp:lastModifiedBy>Sharon Kelly</cp:lastModifiedBy>
  <cp:revision>93</cp:revision>
  <cp:lastPrinted>2021-09-28T13:27:07Z</cp:lastPrinted>
  <dcterms:created xsi:type="dcterms:W3CDTF">2013-09-07T11:11:53Z</dcterms:created>
  <dcterms:modified xsi:type="dcterms:W3CDTF">2021-09-30T13:22:44Z</dcterms:modified>
</cp:coreProperties>
</file>