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8" r:id="rId3"/>
    <p:sldId id="260" r:id="rId4"/>
    <p:sldId id="266" r:id="rId5"/>
    <p:sldId id="270" r:id="rId6"/>
    <p:sldId id="268" r:id="rId7"/>
    <p:sldId id="272" r:id="rId8"/>
    <p:sldId id="267" r:id="rId9"/>
    <p:sldId id="261" r:id="rId10"/>
    <p:sldId id="271" r:id="rId11"/>
  </p:sldIdLst>
  <p:sldSz cx="9144000" cy="6858000" type="screen4x3"/>
  <p:notesSz cx="9926638" cy="6797675"/>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2B213-2C39-6676-59EB-515E45F0EEEA}" v="5" dt="2021-09-29T09:51:30.693"/>
    <p1510:client id="{3D3BE70E-C994-1237-B18D-1AA3255BC872}" v="889" dt="2021-09-29T09:08:01.221"/>
    <p1510:client id="{7A60AF1E-C256-4E8E-BF7F-91435C4240AC}" v="35" dt="2021-09-29T12:36:52.494"/>
    <p1510:client id="{82C86F2B-C9BA-83FC-2CD2-243311BC4FDD}" v="77" dt="2021-09-29T09:12:07.385"/>
    <p1510:client id="{A96A6943-D93B-ECCC-30E0-7E9B7945C23A}" v="2" dt="2021-09-29T12:48:06.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8530152D-0106-4470-BE7B-5BCABB8733D1}" type="datetimeFigureOut">
              <a:rPr lang="en-GB" smtClean="0"/>
              <a:t>30/09/2021</a:t>
            </a:fld>
            <a:endParaRPr lang="en-GB"/>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D8415289-1F9F-4373-9A16-A48D592B4B7E}" type="slidenum">
              <a:rPr lang="en-GB" smtClean="0"/>
              <a:t>‹#›</a:t>
            </a:fld>
            <a:endParaRPr lang="en-GB"/>
          </a:p>
        </p:txBody>
      </p:sp>
    </p:spTree>
    <p:extLst>
      <p:ext uri="{BB962C8B-B14F-4D97-AF65-F5344CB8AC3E}">
        <p14:creationId xmlns:p14="http://schemas.microsoft.com/office/powerpoint/2010/main" val="378868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fld id="{7151EF76-70B9-48C0-912C-10B8F4580603}" type="datetimeFigureOut">
              <a:rPr lang="en-GB" smtClean="0"/>
              <a:t>30/09/2021</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fld id="{86674D82-8D46-4FF1-92B9-350A6FB22459}" type="slidenum">
              <a:rPr lang="en-GB" smtClean="0"/>
              <a:t>‹#›</a:t>
            </a:fld>
            <a:endParaRPr lang="en-GB"/>
          </a:p>
        </p:txBody>
      </p:sp>
    </p:spTree>
    <p:extLst>
      <p:ext uri="{BB962C8B-B14F-4D97-AF65-F5344CB8AC3E}">
        <p14:creationId xmlns:p14="http://schemas.microsoft.com/office/powerpoint/2010/main" val="285376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674D82-8D46-4FF1-92B9-350A6FB22459}" type="slidenum">
              <a:rPr lang="en-GB" smtClean="0"/>
              <a:t>5</a:t>
            </a:fld>
            <a:endParaRPr lang="en-GB"/>
          </a:p>
        </p:txBody>
      </p:sp>
    </p:spTree>
    <p:extLst>
      <p:ext uri="{BB962C8B-B14F-4D97-AF65-F5344CB8AC3E}">
        <p14:creationId xmlns:p14="http://schemas.microsoft.com/office/powerpoint/2010/main" val="1887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6EE96D-635B-4688-BCC2-34B2DA261E6B}" type="slidenum">
              <a:rPr lang="en-GB"/>
              <a:pPr>
                <a:defRPr/>
              </a:pPr>
              <a:t>‹#›</a:t>
            </a:fld>
            <a:endParaRPr lang="en-GB"/>
          </a:p>
        </p:txBody>
      </p:sp>
    </p:spTree>
    <p:extLst>
      <p:ext uri="{BB962C8B-B14F-4D97-AF65-F5344CB8AC3E}">
        <p14:creationId xmlns:p14="http://schemas.microsoft.com/office/powerpoint/2010/main" val="82397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B726D7-B22E-4803-80EE-A984F899D370}" type="slidenum">
              <a:rPr lang="en-GB"/>
              <a:pPr>
                <a:defRPr/>
              </a:pPr>
              <a:t>‹#›</a:t>
            </a:fld>
            <a:endParaRPr lang="en-GB"/>
          </a:p>
        </p:txBody>
      </p:sp>
    </p:spTree>
    <p:extLst>
      <p:ext uri="{BB962C8B-B14F-4D97-AF65-F5344CB8AC3E}">
        <p14:creationId xmlns:p14="http://schemas.microsoft.com/office/powerpoint/2010/main" val="76291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9768C2-9A06-4C11-A0E3-84E1F3622F5C}" type="slidenum">
              <a:rPr lang="en-GB"/>
              <a:pPr>
                <a:defRPr/>
              </a:pPr>
              <a:t>‹#›</a:t>
            </a:fld>
            <a:endParaRPr lang="en-GB"/>
          </a:p>
        </p:txBody>
      </p:sp>
    </p:spTree>
    <p:extLst>
      <p:ext uri="{BB962C8B-B14F-4D97-AF65-F5344CB8AC3E}">
        <p14:creationId xmlns:p14="http://schemas.microsoft.com/office/powerpoint/2010/main" val="313699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BF3715E-F66D-447C-93FD-87121A36F455}" type="slidenum">
              <a:rPr lang="en-GB"/>
              <a:pPr>
                <a:defRPr/>
              </a:pPr>
              <a:t>‹#›</a:t>
            </a:fld>
            <a:endParaRPr lang="en-GB"/>
          </a:p>
        </p:txBody>
      </p:sp>
    </p:spTree>
    <p:extLst>
      <p:ext uri="{BB962C8B-B14F-4D97-AF65-F5344CB8AC3E}">
        <p14:creationId xmlns:p14="http://schemas.microsoft.com/office/powerpoint/2010/main" val="167691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6EE1FFD-777F-4B28-9AEE-6597C1C8D25E}" type="slidenum">
              <a:rPr lang="en-GB"/>
              <a:pPr>
                <a:defRPr/>
              </a:pPr>
              <a:t>‹#›</a:t>
            </a:fld>
            <a:endParaRPr lang="en-GB"/>
          </a:p>
        </p:txBody>
      </p:sp>
    </p:spTree>
    <p:extLst>
      <p:ext uri="{BB962C8B-B14F-4D97-AF65-F5344CB8AC3E}">
        <p14:creationId xmlns:p14="http://schemas.microsoft.com/office/powerpoint/2010/main" val="235557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F2227DD-A910-4214-995D-9751CDBE4885}" type="slidenum">
              <a:rPr lang="en-GB"/>
              <a:pPr>
                <a:defRPr/>
              </a:pPr>
              <a:t>‹#›</a:t>
            </a:fld>
            <a:endParaRPr lang="en-GB"/>
          </a:p>
        </p:txBody>
      </p:sp>
    </p:spTree>
    <p:extLst>
      <p:ext uri="{BB962C8B-B14F-4D97-AF65-F5344CB8AC3E}">
        <p14:creationId xmlns:p14="http://schemas.microsoft.com/office/powerpoint/2010/main" val="32175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CD4E0B4-A361-462B-B69A-A5737F963EC1}" type="slidenum">
              <a:rPr lang="en-GB"/>
              <a:pPr>
                <a:defRPr/>
              </a:pPr>
              <a:t>‹#›</a:t>
            </a:fld>
            <a:endParaRPr lang="en-GB"/>
          </a:p>
        </p:txBody>
      </p:sp>
    </p:spTree>
    <p:extLst>
      <p:ext uri="{BB962C8B-B14F-4D97-AF65-F5344CB8AC3E}">
        <p14:creationId xmlns:p14="http://schemas.microsoft.com/office/powerpoint/2010/main" val="389524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0517FAA-9D58-4B56-95ED-2533BC3661F3}" type="slidenum">
              <a:rPr lang="en-GB"/>
              <a:pPr>
                <a:defRPr/>
              </a:pPr>
              <a:t>‹#›</a:t>
            </a:fld>
            <a:endParaRPr lang="en-GB"/>
          </a:p>
        </p:txBody>
      </p:sp>
    </p:spTree>
    <p:extLst>
      <p:ext uri="{BB962C8B-B14F-4D97-AF65-F5344CB8AC3E}">
        <p14:creationId xmlns:p14="http://schemas.microsoft.com/office/powerpoint/2010/main" val="211257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8726E9D-A802-4BDE-A14F-3E9CF1480CA2}" type="slidenum">
              <a:rPr lang="en-GB"/>
              <a:pPr>
                <a:defRPr/>
              </a:pPr>
              <a:t>‹#›</a:t>
            </a:fld>
            <a:endParaRPr lang="en-GB"/>
          </a:p>
        </p:txBody>
      </p:sp>
    </p:spTree>
    <p:extLst>
      <p:ext uri="{BB962C8B-B14F-4D97-AF65-F5344CB8AC3E}">
        <p14:creationId xmlns:p14="http://schemas.microsoft.com/office/powerpoint/2010/main" val="321012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C16C2B-D1D2-4E9C-A1AC-EE293FF93A83}" type="slidenum">
              <a:rPr lang="en-GB"/>
              <a:pPr>
                <a:defRPr/>
              </a:pPr>
              <a:t>‹#›</a:t>
            </a:fld>
            <a:endParaRPr lang="en-GB"/>
          </a:p>
        </p:txBody>
      </p:sp>
    </p:spTree>
    <p:extLst>
      <p:ext uri="{BB962C8B-B14F-4D97-AF65-F5344CB8AC3E}">
        <p14:creationId xmlns:p14="http://schemas.microsoft.com/office/powerpoint/2010/main" val="263404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B8B9F39-B432-4F3D-A2F2-FE2D538DF486}" type="slidenum">
              <a:rPr lang="en-GB"/>
              <a:pPr>
                <a:defRPr/>
              </a:pPr>
              <a:t>‹#›</a:t>
            </a:fld>
            <a:endParaRPr lang="en-GB"/>
          </a:p>
        </p:txBody>
      </p:sp>
    </p:spTree>
    <p:extLst>
      <p:ext uri="{BB962C8B-B14F-4D97-AF65-F5344CB8AC3E}">
        <p14:creationId xmlns:p14="http://schemas.microsoft.com/office/powerpoint/2010/main" val="351529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395B7A9-B009-451F-80EF-EBBB083353E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book-clipart.com/free_book_clipart/girl_reading_a_book_while_laying_on_the_floor_0515-1002-0104-0834_SMU.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ook-clipart.com/free_book_clipart/girl_reading_a_book_while_laying_on_the_floor_0515-1002-0104-0834_SMU.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3068960"/>
            <a:ext cx="7772400" cy="1143000"/>
          </a:xfrm>
        </p:spPr>
        <p:txBody>
          <a:bodyPr/>
          <a:lstStyle/>
          <a:p>
            <a:pPr eaLnBrk="1" hangingPunct="1"/>
            <a:r>
              <a:rPr lang="en-GB" altLang="en-US" sz="8000" i="1">
                <a:solidFill>
                  <a:srgbClr val="006600"/>
                </a:solidFill>
                <a:latin typeface="Calibri"/>
              </a:rPr>
              <a:t>Welcome to Holly Class</a:t>
            </a:r>
            <a:r>
              <a:rPr lang="en-GB" altLang="en-US" sz="8000" i="1">
                <a:latin typeface="Calibri"/>
              </a:rPr>
              <a:t/>
            </a:r>
            <a:br>
              <a:rPr lang="en-GB" altLang="en-US" sz="8000" i="1">
                <a:latin typeface="Calibri"/>
              </a:rPr>
            </a:br>
            <a:r>
              <a:rPr lang="en-GB" altLang="en-US" sz="7200" i="1">
                <a:solidFill>
                  <a:srgbClr val="006600"/>
                </a:solidFill>
                <a:latin typeface="Calibri"/>
              </a:rPr>
              <a:t>Parent Meeting</a:t>
            </a:r>
            <a:r>
              <a:rPr lang="en-GB" altLang="en-US" sz="7200" i="1">
                <a:latin typeface="Calibri"/>
              </a:rPr>
              <a:t/>
            </a:r>
            <a:br>
              <a:rPr lang="en-GB" altLang="en-US" sz="7200" i="1">
                <a:latin typeface="Calibri"/>
              </a:rPr>
            </a:br>
            <a:r>
              <a:rPr lang="en-GB" altLang="en-US" sz="7200" i="1">
                <a:solidFill>
                  <a:srgbClr val="006600"/>
                </a:solidFill>
                <a:latin typeface="Calibri"/>
              </a:rPr>
              <a:t>2021-22</a:t>
            </a:r>
          </a:p>
        </p:txBody>
      </p:sp>
      <p:pic>
        <p:nvPicPr>
          <p:cNvPr id="2051" name="Picture 4"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286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286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a:solidFill>
                  <a:srgbClr val="006600"/>
                </a:solidFill>
                <a:latin typeface="Comic Sans MS" pitchFamily="66" charset="0"/>
              </a:rPr>
              <a:t>Ways we stay in contact…</a:t>
            </a:r>
          </a:p>
        </p:txBody>
      </p:sp>
      <p:sp>
        <p:nvSpPr>
          <p:cNvPr id="3" name="Content Placeholder 2"/>
          <p:cNvSpPr>
            <a:spLocks noGrp="1"/>
          </p:cNvSpPr>
          <p:nvPr>
            <p:ph idx="1"/>
          </p:nvPr>
        </p:nvSpPr>
        <p:spPr>
          <a:xfrm>
            <a:off x="683568" y="1772816"/>
            <a:ext cx="7772400" cy="4688160"/>
          </a:xfrm>
        </p:spPr>
        <p:txBody>
          <a:bodyPr/>
          <a:lstStyle/>
          <a:p>
            <a:r>
              <a:rPr lang="en-GB" sz="2400">
                <a:solidFill>
                  <a:srgbClr val="006600"/>
                </a:solidFill>
                <a:latin typeface="Comic Sans MS" panose="030F0702030302020204" pitchFamily="66" charset="0"/>
              </a:rPr>
              <a:t>Weekly newsletter from Mrs Robinson</a:t>
            </a:r>
          </a:p>
          <a:p>
            <a:endParaRPr lang="en-GB" sz="2400">
              <a:solidFill>
                <a:srgbClr val="006600"/>
              </a:solidFill>
              <a:latin typeface="Comic Sans MS" panose="030F0702030302020204" pitchFamily="66" charset="0"/>
            </a:endParaRPr>
          </a:p>
          <a:p>
            <a:r>
              <a:rPr lang="en-GB" sz="2400">
                <a:solidFill>
                  <a:srgbClr val="006600"/>
                </a:solidFill>
                <a:latin typeface="Comic Sans MS" panose="030F0702030302020204" pitchFamily="66" charset="0"/>
              </a:rPr>
              <a:t>Twitter account </a:t>
            </a:r>
            <a:r>
              <a:rPr lang="en-GB" sz="2400">
                <a:solidFill>
                  <a:srgbClr val="FF0000"/>
                </a:solidFill>
                <a:latin typeface="Comic Sans MS" panose="030F0702030302020204" pitchFamily="66" charset="0"/>
              </a:rPr>
              <a:t>@</a:t>
            </a:r>
            <a:r>
              <a:rPr lang="en-GB" sz="2400" err="1">
                <a:solidFill>
                  <a:srgbClr val="FF0000"/>
                </a:solidFill>
                <a:latin typeface="Comic Sans MS" panose="030F0702030302020204" pitchFamily="66" charset="0"/>
              </a:rPr>
              <a:t>HollyClass_RE</a:t>
            </a:r>
            <a:endParaRPr lang="en-GB" sz="2400">
              <a:solidFill>
                <a:srgbClr val="FF0000"/>
              </a:solidFill>
              <a:latin typeface="Comic Sans MS" panose="030F0702030302020204" pitchFamily="66" charset="0"/>
            </a:endParaRPr>
          </a:p>
          <a:p>
            <a:endParaRPr lang="en-GB" sz="2400">
              <a:solidFill>
                <a:srgbClr val="FF0000"/>
              </a:solidFill>
              <a:latin typeface="Comic Sans MS" panose="030F0702030302020204" pitchFamily="66" charset="0"/>
            </a:endParaRPr>
          </a:p>
          <a:p>
            <a:r>
              <a:rPr lang="en-GB" sz="2400">
                <a:solidFill>
                  <a:srgbClr val="006600"/>
                </a:solidFill>
                <a:latin typeface="Comic Sans MS" panose="030F0702030302020204" pitchFamily="66" charset="0"/>
              </a:rPr>
              <a:t>Focus children weeks</a:t>
            </a:r>
          </a:p>
          <a:p>
            <a:endParaRPr lang="en-GB" sz="2400">
              <a:solidFill>
                <a:srgbClr val="006600"/>
              </a:solidFill>
              <a:latin typeface="Comic Sans MS" panose="030F0702030302020204" pitchFamily="66" charset="0"/>
            </a:endParaRPr>
          </a:p>
          <a:p>
            <a:r>
              <a:rPr lang="en-GB" sz="2400">
                <a:solidFill>
                  <a:srgbClr val="006600"/>
                </a:solidFill>
                <a:latin typeface="Comic Sans MS" panose="030F0702030302020204" pitchFamily="66" charset="0"/>
              </a:rPr>
              <a:t>Email any queries to the office who will forward your message to us </a:t>
            </a:r>
            <a:r>
              <a:rPr lang="en-GB" sz="2400">
                <a:solidFill>
                  <a:srgbClr val="FF0000"/>
                </a:solidFill>
                <a:latin typeface="Comic Sans MS" panose="030F0702030302020204" pitchFamily="66" charset="0"/>
              </a:rPr>
              <a:t>enquiries@redfieldedgeprimary.co.uk </a:t>
            </a:r>
            <a:endParaRPr lang="en-GB" sz="2400">
              <a:solidFill>
                <a:srgbClr val="006600"/>
              </a:solidFill>
              <a:latin typeface="Comic Sans MS" panose="030F0702030302020204" pitchFamily="66" charset="0"/>
            </a:endParaRPr>
          </a:p>
          <a:p>
            <a:endParaRPr lang="en-GB" sz="2400">
              <a:solidFill>
                <a:srgbClr val="006600"/>
              </a:solidFill>
              <a:latin typeface="Comic Sans MS" panose="030F0702030302020204" pitchFamily="66" charset="0"/>
            </a:endParaRPr>
          </a:p>
          <a:p>
            <a:r>
              <a:rPr lang="en-GB" sz="2400">
                <a:solidFill>
                  <a:srgbClr val="006600"/>
                </a:solidFill>
                <a:latin typeface="Comic Sans MS" panose="030F0702030302020204" pitchFamily="66" charset="0"/>
              </a:rPr>
              <a:t>Please chat to us at the end of the day!</a:t>
            </a:r>
          </a:p>
          <a:p>
            <a:endParaRPr lang="en-GB" sz="2800">
              <a:solidFill>
                <a:srgbClr val="006600"/>
              </a:solidFill>
              <a:latin typeface="Comic Sans MS" panose="030F0702030302020204" pitchFamily="66" charset="0"/>
            </a:endParaRPr>
          </a:p>
        </p:txBody>
      </p:sp>
    </p:spTree>
    <p:extLst>
      <p:ext uri="{BB962C8B-B14F-4D97-AF65-F5344CB8AC3E}">
        <p14:creationId xmlns:p14="http://schemas.microsoft.com/office/powerpoint/2010/main" val="326670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i="1">
                <a:solidFill>
                  <a:srgbClr val="006600"/>
                </a:solidFill>
                <a:latin typeface="Calibri"/>
              </a:rPr>
              <a:t>Holly Class Team</a:t>
            </a:r>
          </a:p>
        </p:txBody>
      </p:sp>
      <p:sp>
        <p:nvSpPr>
          <p:cNvPr id="3075" name="Rectangle 3"/>
          <p:cNvSpPr>
            <a:spLocks noGrp="1" noChangeArrowheads="1"/>
          </p:cNvSpPr>
          <p:nvPr>
            <p:ph type="body" idx="1"/>
          </p:nvPr>
        </p:nvSpPr>
        <p:spPr>
          <a:xfrm>
            <a:off x="346074" y="1752063"/>
            <a:ext cx="9275469" cy="4132800"/>
          </a:xfrm>
        </p:spPr>
        <p:txBody>
          <a:bodyPr/>
          <a:lstStyle/>
          <a:p>
            <a:pPr eaLnBrk="1" hangingPunct="1">
              <a:lnSpc>
                <a:spcPct val="90000"/>
              </a:lnSpc>
            </a:pPr>
            <a:r>
              <a:rPr lang="en-GB" altLang="en-US" sz="2800" i="1">
                <a:solidFill>
                  <a:srgbClr val="006600"/>
                </a:solidFill>
                <a:latin typeface="Calibri"/>
              </a:rPr>
              <a:t>Mrs Wyatt (Mon-Wed) and Ms Fletcher Gardiner </a:t>
            </a:r>
            <a:endParaRPr lang="en-US"/>
          </a:p>
          <a:p>
            <a:pPr marL="0" indent="0">
              <a:lnSpc>
                <a:spcPct val="90000"/>
              </a:lnSpc>
              <a:buNone/>
            </a:pPr>
            <a:r>
              <a:rPr lang="en-GB" altLang="en-US" sz="2800" i="1">
                <a:solidFill>
                  <a:srgbClr val="006600"/>
                </a:solidFill>
                <a:latin typeface="Calibri"/>
              </a:rPr>
              <a:t>    (Thurs &amp; Fri) (class teachers).</a:t>
            </a:r>
            <a:endParaRPr lang="en-GB"/>
          </a:p>
          <a:p>
            <a:pPr eaLnBrk="1" hangingPunct="1">
              <a:lnSpc>
                <a:spcPct val="90000"/>
              </a:lnSpc>
            </a:pPr>
            <a:endParaRPr lang="en-GB" altLang="en-US" sz="2800" i="1">
              <a:solidFill>
                <a:srgbClr val="006600"/>
              </a:solidFill>
              <a:latin typeface="Calibri"/>
            </a:endParaRPr>
          </a:p>
          <a:p>
            <a:pPr eaLnBrk="1" hangingPunct="1">
              <a:lnSpc>
                <a:spcPct val="90000"/>
              </a:lnSpc>
            </a:pPr>
            <a:r>
              <a:rPr lang="en-GB" altLang="en-US" sz="2800" i="1">
                <a:solidFill>
                  <a:srgbClr val="006600"/>
                </a:solidFill>
                <a:latin typeface="Calibri"/>
              </a:rPr>
              <a:t>Mrs Nelmes (teaching assistant)</a:t>
            </a:r>
          </a:p>
          <a:p>
            <a:pPr eaLnBrk="1" hangingPunct="1">
              <a:lnSpc>
                <a:spcPct val="90000"/>
              </a:lnSpc>
            </a:pPr>
            <a:endParaRPr lang="en-GB" altLang="en-US" sz="2800" i="1">
              <a:solidFill>
                <a:srgbClr val="006600"/>
              </a:solidFill>
              <a:latin typeface="Calibri"/>
            </a:endParaRPr>
          </a:p>
          <a:p>
            <a:pPr eaLnBrk="1" hangingPunct="1">
              <a:lnSpc>
                <a:spcPct val="90000"/>
              </a:lnSpc>
            </a:pPr>
            <a:r>
              <a:rPr lang="en-GB" altLang="en-US" sz="2800" i="1">
                <a:solidFill>
                  <a:srgbClr val="006600"/>
                </a:solidFill>
                <a:latin typeface="Calibri"/>
              </a:rPr>
              <a:t>Miss Arnold and Mrs Leighton (learning support assistants) </a:t>
            </a:r>
          </a:p>
          <a:p>
            <a:pPr eaLnBrk="1" hangingPunct="1">
              <a:lnSpc>
                <a:spcPct val="90000"/>
              </a:lnSpc>
            </a:pPr>
            <a:endParaRPr lang="en-GB" altLang="en-US" sz="2800" i="1">
              <a:solidFill>
                <a:srgbClr val="006600"/>
              </a:solidFill>
              <a:latin typeface="Calibri"/>
            </a:endParaRPr>
          </a:p>
          <a:p>
            <a:pPr eaLnBrk="1" hangingPunct="1">
              <a:lnSpc>
                <a:spcPct val="90000"/>
              </a:lnSpc>
            </a:pPr>
            <a:endParaRPr lang="en-GB" altLang="en-US" sz="2800" i="1">
              <a:solidFill>
                <a:srgbClr val="006600"/>
              </a:solidFill>
              <a:latin typeface="Calibri"/>
            </a:endParaRPr>
          </a:p>
        </p:txBody>
      </p:sp>
      <p:pic>
        <p:nvPicPr>
          <p:cNvPr id="3076" name="Picture 4"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286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1"/>
          <p:cNvSpPr>
            <a:spLocks noChangeArrowheads="1"/>
          </p:cNvSpPr>
          <p:nvPr/>
        </p:nvSpPr>
        <p:spPr bwMode="auto">
          <a:xfrm>
            <a:off x="0" y="27813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2400"/>
          </a:p>
        </p:txBody>
      </p:sp>
      <p:sp>
        <p:nvSpPr>
          <p:cNvPr id="3078" name="Rectangle 18"/>
          <p:cNvSpPr>
            <a:spLocks noChangeArrowheads="1"/>
          </p:cNvSpPr>
          <p:nvPr/>
        </p:nvSpPr>
        <p:spPr bwMode="auto">
          <a:xfrm>
            <a:off x="0" y="2751138"/>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2400"/>
          </a:p>
        </p:txBody>
      </p:sp>
      <p:sp>
        <p:nvSpPr>
          <p:cNvPr id="3079" name="Rectangle 25"/>
          <p:cNvSpPr>
            <a:spLocks noChangeArrowheads="1"/>
          </p:cNvSpPr>
          <p:nvPr/>
        </p:nvSpPr>
        <p:spPr bwMode="auto">
          <a:xfrm>
            <a:off x="0" y="26527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z="4000" i="1">
                <a:solidFill>
                  <a:srgbClr val="006600"/>
                </a:solidFill>
                <a:latin typeface="Comic Sans MS"/>
              </a:rPr>
              <a:t>Routines and Timetable</a:t>
            </a:r>
          </a:p>
        </p:txBody>
      </p:sp>
      <p:pic>
        <p:nvPicPr>
          <p:cNvPr id="5124" name="Picture 4"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u26157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85800"/>
            <a:ext cx="1219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2400"/>
          </a:p>
        </p:txBody>
      </p:sp>
      <p:pic>
        <p:nvPicPr>
          <p:cNvPr id="5128" name="Picture 12" descr="Books Clipart Image: Girl Reading a Book While Laying on The Flo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44512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0424" t="35038" r="12047" b="43401"/>
          <a:stretch/>
        </p:blipFill>
        <p:spPr bwMode="auto">
          <a:xfrm>
            <a:off x="89430" y="2926043"/>
            <a:ext cx="8965139" cy="160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90537" y="516779"/>
            <a:ext cx="7772400" cy="1143000"/>
          </a:xfrm>
        </p:spPr>
        <p:txBody>
          <a:bodyPr/>
          <a:lstStyle/>
          <a:p>
            <a:pPr eaLnBrk="1" hangingPunct="1"/>
            <a:r>
              <a:rPr lang="en-GB" altLang="en-US" i="1">
                <a:solidFill>
                  <a:srgbClr val="006600"/>
                </a:solidFill>
                <a:latin typeface="Calibri"/>
              </a:rPr>
              <a:t>Holly Class Curriculum</a:t>
            </a:r>
          </a:p>
        </p:txBody>
      </p:sp>
      <p:sp>
        <p:nvSpPr>
          <p:cNvPr id="4099" name="Rectangle 3"/>
          <p:cNvSpPr>
            <a:spLocks noGrp="1" noChangeArrowheads="1"/>
          </p:cNvSpPr>
          <p:nvPr>
            <p:ph type="body" idx="1"/>
          </p:nvPr>
        </p:nvSpPr>
        <p:spPr>
          <a:xfrm>
            <a:off x="490537" y="1844824"/>
            <a:ext cx="7772400" cy="4114800"/>
          </a:xfrm>
        </p:spPr>
        <p:txBody>
          <a:bodyPr/>
          <a:lstStyle/>
          <a:p>
            <a:pPr lvl="1">
              <a:spcBef>
                <a:spcPct val="50000"/>
              </a:spcBef>
              <a:buFontTx/>
              <a:buNone/>
            </a:pPr>
            <a:r>
              <a:rPr lang="en-US" altLang="en-US" sz="2000" i="1">
                <a:solidFill>
                  <a:srgbClr val="006600"/>
                </a:solidFill>
                <a:latin typeface="Calibri"/>
                <a:cs typeface="Calibri"/>
              </a:rPr>
              <a:t>The curriculum for reception children is made up of seven areas for Learning and Development. All areas are connected to one another and are equally important.</a:t>
            </a:r>
          </a:p>
          <a:p>
            <a:pPr lvl="1">
              <a:spcBef>
                <a:spcPct val="50000"/>
              </a:spcBef>
              <a:buFontTx/>
              <a:buChar char="•"/>
            </a:pPr>
            <a:r>
              <a:rPr lang="en-US" altLang="en-US" sz="2000" i="1">
                <a:solidFill>
                  <a:srgbClr val="006600"/>
                </a:solidFill>
                <a:latin typeface="Calibri"/>
                <a:cs typeface="Calibri"/>
              </a:rPr>
              <a:t> 	Personal, social and emotional development</a:t>
            </a:r>
          </a:p>
          <a:p>
            <a:pPr lvl="1">
              <a:spcBef>
                <a:spcPct val="50000"/>
              </a:spcBef>
              <a:buFontTx/>
              <a:buChar char="•"/>
            </a:pPr>
            <a:r>
              <a:rPr lang="en-US" altLang="en-US" sz="2000" i="1">
                <a:solidFill>
                  <a:srgbClr val="006600"/>
                </a:solidFill>
                <a:latin typeface="Calibri"/>
                <a:cs typeface="Calibri"/>
              </a:rPr>
              <a:t> 	Communication and language </a:t>
            </a:r>
          </a:p>
          <a:p>
            <a:pPr lvl="1">
              <a:spcBef>
                <a:spcPct val="50000"/>
              </a:spcBef>
              <a:buFontTx/>
              <a:buChar char="•"/>
            </a:pPr>
            <a:r>
              <a:rPr lang="en-US" altLang="en-US" sz="2000" i="1">
                <a:solidFill>
                  <a:srgbClr val="006600"/>
                </a:solidFill>
                <a:latin typeface="Calibri"/>
                <a:cs typeface="Calibri"/>
              </a:rPr>
              <a:t>  Physical Development </a:t>
            </a:r>
            <a:endParaRPr lang="en-US"/>
          </a:p>
          <a:p>
            <a:pPr lvl="1">
              <a:spcBef>
                <a:spcPct val="50000"/>
              </a:spcBef>
              <a:buFontTx/>
              <a:buChar char="•"/>
            </a:pPr>
            <a:r>
              <a:rPr lang="en-US" altLang="en-US" sz="2000" i="1">
                <a:solidFill>
                  <a:srgbClr val="006600"/>
                </a:solidFill>
                <a:latin typeface="Calibri"/>
                <a:cs typeface="Calibri"/>
              </a:rPr>
              <a:t>  	Literacy	</a:t>
            </a:r>
          </a:p>
          <a:p>
            <a:pPr lvl="1">
              <a:spcBef>
                <a:spcPct val="50000"/>
              </a:spcBef>
              <a:buFontTx/>
              <a:buChar char="•"/>
            </a:pPr>
            <a:r>
              <a:rPr lang="en-US" altLang="en-US" sz="2000" i="1">
                <a:solidFill>
                  <a:srgbClr val="006600"/>
                </a:solidFill>
                <a:latin typeface="Calibri"/>
                <a:cs typeface="Calibri"/>
              </a:rPr>
              <a:t> 	Mathematics</a:t>
            </a:r>
          </a:p>
          <a:p>
            <a:pPr lvl="1">
              <a:spcBef>
                <a:spcPct val="50000"/>
              </a:spcBef>
              <a:buFontTx/>
              <a:buChar char="•"/>
            </a:pPr>
            <a:r>
              <a:rPr lang="en-US" altLang="en-US" sz="2000" i="1">
                <a:solidFill>
                  <a:srgbClr val="006600"/>
                </a:solidFill>
                <a:latin typeface="Calibri"/>
                <a:cs typeface="Calibri"/>
              </a:rPr>
              <a:t> 	Understanding of the world</a:t>
            </a:r>
          </a:p>
          <a:p>
            <a:pPr lvl="1">
              <a:spcBef>
                <a:spcPct val="50000"/>
              </a:spcBef>
              <a:buFontTx/>
              <a:buChar char="•"/>
            </a:pPr>
            <a:r>
              <a:rPr lang="en-US" altLang="en-US" sz="2000" i="1">
                <a:solidFill>
                  <a:srgbClr val="006600"/>
                </a:solidFill>
                <a:latin typeface="Calibri"/>
                <a:cs typeface="Calibri"/>
              </a:rPr>
              <a:t> 	Expressive Arts and Design</a:t>
            </a:r>
          </a:p>
          <a:p>
            <a:pPr marL="0" indent="0" eaLnBrk="1" hangingPunct="1">
              <a:buNone/>
            </a:pPr>
            <a:endParaRPr lang="en-GB" altLang="en-US" sz="2400" i="1">
              <a:solidFill>
                <a:srgbClr val="006600"/>
              </a:solidFill>
              <a:latin typeface="Calibri"/>
              <a:cs typeface="Calibri"/>
            </a:endParaRPr>
          </a:p>
        </p:txBody>
      </p:sp>
      <p:pic>
        <p:nvPicPr>
          <p:cNvPr id="4100" name="Picture 4"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286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4442" y="533400"/>
            <a:ext cx="7772400" cy="1143000"/>
          </a:xfrm>
        </p:spPr>
        <p:txBody>
          <a:bodyPr/>
          <a:lstStyle/>
          <a:p>
            <a:pPr eaLnBrk="1" hangingPunct="1"/>
            <a:r>
              <a:rPr lang="en-GB" altLang="en-US" i="1">
                <a:solidFill>
                  <a:srgbClr val="006600"/>
                </a:solidFill>
                <a:latin typeface="Calibri"/>
              </a:rPr>
              <a:t>Holly Class Curriculum</a:t>
            </a:r>
          </a:p>
        </p:txBody>
      </p:sp>
      <p:sp>
        <p:nvSpPr>
          <p:cNvPr id="4099" name="Rectangle 3"/>
          <p:cNvSpPr>
            <a:spLocks noGrp="1" noChangeArrowheads="1"/>
          </p:cNvSpPr>
          <p:nvPr>
            <p:ph type="body" idx="1"/>
          </p:nvPr>
        </p:nvSpPr>
        <p:spPr>
          <a:xfrm>
            <a:off x="755576" y="1844824"/>
            <a:ext cx="7772400" cy="4114800"/>
          </a:xfrm>
        </p:spPr>
        <p:txBody>
          <a:bodyPr/>
          <a:lstStyle/>
          <a:p>
            <a:pPr marL="0" indent="0" eaLnBrk="1" hangingPunct="1">
              <a:buNone/>
            </a:pPr>
            <a:r>
              <a:rPr lang="en-GB" altLang="en-US" sz="2000" i="1">
                <a:solidFill>
                  <a:srgbClr val="006600"/>
                </a:solidFill>
                <a:latin typeface="Calibri"/>
              </a:rPr>
              <a:t>Term 1- Getting to know you!</a:t>
            </a:r>
          </a:p>
          <a:p>
            <a:pPr marL="0" indent="0" eaLnBrk="1" hangingPunct="1">
              <a:buNone/>
            </a:pPr>
            <a:endParaRPr lang="en-GB" altLang="en-US" sz="2000" i="1">
              <a:solidFill>
                <a:srgbClr val="006600"/>
              </a:solidFill>
              <a:latin typeface="Calibri"/>
            </a:endParaRPr>
          </a:p>
          <a:p>
            <a:pPr marL="0" indent="0" eaLnBrk="1" hangingPunct="1">
              <a:buNone/>
            </a:pPr>
            <a:r>
              <a:rPr lang="en-GB" altLang="en-US" sz="2000" i="1">
                <a:solidFill>
                  <a:srgbClr val="006600"/>
                </a:solidFill>
                <a:latin typeface="Calibri"/>
              </a:rPr>
              <a:t>Term 2- Celebrations</a:t>
            </a:r>
          </a:p>
          <a:p>
            <a:pPr marL="0" indent="0" eaLnBrk="1" hangingPunct="1">
              <a:buNone/>
            </a:pPr>
            <a:endParaRPr lang="en-GB" altLang="en-US" sz="2000" i="1">
              <a:solidFill>
                <a:srgbClr val="006600"/>
              </a:solidFill>
              <a:latin typeface="Calibri"/>
            </a:endParaRPr>
          </a:p>
          <a:p>
            <a:pPr marL="0" indent="0" eaLnBrk="1" hangingPunct="1">
              <a:buNone/>
            </a:pPr>
            <a:r>
              <a:rPr lang="en-GB" altLang="en-US" sz="2000" i="1">
                <a:solidFill>
                  <a:srgbClr val="006600"/>
                </a:solidFill>
                <a:latin typeface="Calibri"/>
              </a:rPr>
              <a:t>Term 3- Cold/Arctic </a:t>
            </a:r>
          </a:p>
          <a:p>
            <a:pPr marL="0" indent="0" eaLnBrk="1" hangingPunct="1">
              <a:buNone/>
            </a:pPr>
            <a:endParaRPr lang="en-GB" altLang="en-US" sz="2000" i="1">
              <a:solidFill>
                <a:srgbClr val="006600"/>
              </a:solidFill>
              <a:latin typeface="Calibri"/>
            </a:endParaRPr>
          </a:p>
          <a:p>
            <a:pPr marL="0" indent="0" eaLnBrk="1" hangingPunct="1">
              <a:buNone/>
            </a:pPr>
            <a:r>
              <a:rPr lang="en-GB" altLang="en-US" sz="2000" i="1">
                <a:solidFill>
                  <a:srgbClr val="006600"/>
                </a:solidFill>
                <a:latin typeface="Calibri"/>
              </a:rPr>
              <a:t>Term 4- Community Farm/Life Skills</a:t>
            </a:r>
          </a:p>
          <a:p>
            <a:pPr marL="0" indent="0" eaLnBrk="1" hangingPunct="1">
              <a:buNone/>
            </a:pPr>
            <a:endParaRPr lang="en-GB" altLang="en-US" sz="2000" i="1">
              <a:solidFill>
                <a:srgbClr val="006600"/>
              </a:solidFill>
              <a:latin typeface="Calibri"/>
            </a:endParaRPr>
          </a:p>
          <a:p>
            <a:pPr marL="0" indent="0" eaLnBrk="1" hangingPunct="1">
              <a:buNone/>
            </a:pPr>
            <a:r>
              <a:rPr lang="en-GB" altLang="en-US" sz="2000" i="1">
                <a:solidFill>
                  <a:srgbClr val="006600"/>
                </a:solidFill>
                <a:latin typeface="Calibri"/>
              </a:rPr>
              <a:t>Term 5- Growing</a:t>
            </a:r>
          </a:p>
          <a:p>
            <a:pPr marL="0" indent="0" eaLnBrk="1" hangingPunct="1">
              <a:buNone/>
            </a:pPr>
            <a:endParaRPr lang="en-GB" altLang="en-US" sz="2000" i="1">
              <a:solidFill>
                <a:srgbClr val="006600"/>
              </a:solidFill>
              <a:latin typeface="Calibri"/>
            </a:endParaRPr>
          </a:p>
          <a:p>
            <a:pPr marL="0" indent="0" eaLnBrk="1" hangingPunct="1">
              <a:buNone/>
            </a:pPr>
            <a:r>
              <a:rPr lang="en-GB" altLang="en-US" sz="2000" i="1">
                <a:solidFill>
                  <a:srgbClr val="006600"/>
                </a:solidFill>
                <a:latin typeface="Calibri"/>
              </a:rPr>
              <a:t>Term 6- Journeys</a:t>
            </a:r>
          </a:p>
          <a:p>
            <a:pPr marL="0" indent="0" eaLnBrk="1" hangingPunct="1">
              <a:buNone/>
            </a:pPr>
            <a:endParaRPr lang="en-GB" altLang="en-US" sz="2400" i="1">
              <a:solidFill>
                <a:srgbClr val="006600"/>
              </a:solidFill>
              <a:latin typeface="Calibri"/>
            </a:endParaRPr>
          </a:p>
        </p:txBody>
      </p:sp>
      <p:pic>
        <p:nvPicPr>
          <p:cNvPr id="4100" name="Picture 4" descr="ANd9GcTa6BqiUgwg-nEVpM-HXb7ikfCZSBsrxlOYVOlm3yd7GVqrqlt4&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6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36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1143000"/>
          </a:xfrm>
        </p:spPr>
        <p:txBody>
          <a:bodyPr/>
          <a:lstStyle/>
          <a:p>
            <a:r>
              <a:rPr lang="en-GB" i="1">
                <a:solidFill>
                  <a:srgbClr val="006600"/>
                </a:solidFill>
                <a:latin typeface="Calibri"/>
              </a:rPr>
              <a:t>PSED </a:t>
            </a:r>
            <a:br>
              <a:rPr lang="en-GB" i="1">
                <a:solidFill>
                  <a:srgbClr val="006600"/>
                </a:solidFill>
                <a:latin typeface="Calibri"/>
              </a:rPr>
            </a:br>
            <a:r>
              <a:rPr lang="en-GB" sz="2800" i="1">
                <a:solidFill>
                  <a:srgbClr val="006600"/>
                </a:solidFill>
                <a:latin typeface="Calibri"/>
              </a:rPr>
              <a:t>(Personal, Social, Emotional Development)</a:t>
            </a:r>
          </a:p>
        </p:txBody>
      </p:sp>
      <p:sp>
        <p:nvSpPr>
          <p:cNvPr id="3" name="Content Placeholder 2"/>
          <p:cNvSpPr>
            <a:spLocks noGrp="1"/>
          </p:cNvSpPr>
          <p:nvPr>
            <p:ph idx="1"/>
          </p:nvPr>
        </p:nvSpPr>
        <p:spPr/>
        <p:txBody>
          <a:bodyPr/>
          <a:lstStyle/>
          <a:p>
            <a:pPr marL="0" indent="0">
              <a:buNone/>
            </a:pPr>
            <a:r>
              <a:rPr lang="en-GB" sz="1600" i="1">
                <a:solidFill>
                  <a:srgbClr val="006600"/>
                </a:solidFill>
                <a:latin typeface="Calibri"/>
                <a:cs typeface="Calibri"/>
              </a:rPr>
              <a:t>Statutory ELG: Managing Self </a:t>
            </a:r>
          </a:p>
          <a:p>
            <a:pPr marL="0" indent="0">
              <a:buNone/>
            </a:pPr>
            <a:r>
              <a:rPr lang="en-GB" sz="1600" i="1">
                <a:solidFill>
                  <a:srgbClr val="006600"/>
                </a:solidFill>
                <a:latin typeface="Calibri"/>
                <a:cs typeface="Calibri"/>
              </a:rPr>
              <a:t> Be confident to try new activities and show independence, resilience and perseverance in the face of challenge. Explain the reasons for rules, know right from wrong and try to behave accordingly</a:t>
            </a:r>
          </a:p>
          <a:p>
            <a:pPr marL="0" indent="0">
              <a:buNone/>
            </a:pPr>
            <a:endParaRPr lang="en-GB" sz="1600" i="1">
              <a:solidFill>
                <a:srgbClr val="006600"/>
              </a:solidFill>
              <a:latin typeface="Calibri"/>
              <a:cs typeface="Calibri"/>
            </a:endParaRPr>
          </a:p>
          <a:p>
            <a:pPr marL="0" indent="0">
              <a:buNone/>
            </a:pPr>
            <a:r>
              <a:rPr lang="en-GB" sz="1600" i="1">
                <a:solidFill>
                  <a:srgbClr val="006600"/>
                </a:solidFill>
                <a:latin typeface="Calibri"/>
                <a:cs typeface="Calibri"/>
              </a:rPr>
              <a:t>Statutory ELG: Self Regulation </a:t>
            </a:r>
          </a:p>
          <a:p>
            <a:pPr marL="0" indent="0">
              <a:buNone/>
            </a:pPr>
            <a:r>
              <a:rPr lang="en-GB" sz="1600" i="1">
                <a:solidFill>
                  <a:srgbClr val="006600"/>
                </a:solidFill>
                <a:latin typeface="Calibri"/>
                <a:cs typeface="Calibri"/>
              </a:rPr>
              <a:t> Set and work towards simple goals, being able to wait for what they want and control their immediate impulses when appropriate. Show an understanding of their own feelings and those of others, and begin to regulate their behaviour accordingly. </a:t>
            </a:r>
          </a:p>
          <a:p>
            <a:pPr marL="0" indent="0">
              <a:buNone/>
            </a:pPr>
            <a:endParaRPr lang="en-GB" sz="1600" i="1">
              <a:solidFill>
                <a:srgbClr val="006600"/>
              </a:solidFill>
              <a:latin typeface="Calibri"/>
              <a:cs typeface="Calibri"/>
            </a:endParaRPr>
          </a:p>
          <a:p>
            <a:pPr marL="0" indent="0">
              <a:buNone/>
            </a:pPr>
            <a:r>
              <a:rPr lang="en-GB" sz="1600" i="1">
                <a:solidFill>
                  <a:srgbClr val="006600"/>
                </a:solidFill>
                <a:latin typeface="Calibri"/>
                <a:cs typeface="Calibri"/>
              </a:rPr>
              <a:t>Statutory ELG: Building Relationships </a:t>
            </a:r>
          </a:p>
          <a:p>
            <a:pPr marL="0" indent="0">
              <a:buNone/>
            </a:pPr>
            <a:r>
              <a:rPr lang="en-GB" sz="1600" i="1">
                <a:solidFill>
                  <a:srgbClr val="006600"/>
                </a:solidFill>
                <a:latin typeface="Calibri"/>
                <a:cs typeface="Calibri"/>
              </a:rPr>
              <a:t> Work and play cooperatively and take turns with others; - Form positive attachments to adults and friendships with peers; - Show sensitivity to their own and to others’ needs.</a:t>
            </a:r>
          </a:p>
          <a:p>
            <a:pPr marL="0" indent="0">
              <a:buNone/>
            </a:pPr>
            <a:endParaRPr lang="en-GB" sz="1400" i="1">
              <a:solidFill>
                <a:srgbClr val="006600"/>
              </a:solidFill>
              <a:latin typeface="Calibri"/>
              <a:cs typeface="Calibri"/>
            </a:endParaRPr>
          </a:p>
          <a:p>
            <a:pPr marL="0" indent="0">
              <a:buNone/>
            </a:pPr>
            <a:endParaRPr lang="en-GB" sz="1400" i="1">
              <a:solidFill>
                <a:srgbClr val="006600"/>
              </a:solidFill>
              <a:latin typeface="Calibri"/>
              <a:cs typeface="Calibri"/>
            </a:endParaRPr>
          </a:p>
        </p:txBody>
      </p:sp>
      <p:pic>
        <p:nvPicPr>
          <p:cNvPr id="4" name="Picture 4"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6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1143000"/>
          </a:xfrm>
        </p:spPr>
        <p:txBody>
          <a:bodyPr/>
          <a:lstStyle/>
          <a:p>
            <a:r>
              <a:rPr lang="en-GB">
                <a:solidFill>
                  <a:srgbClr val="006600"/>
                </a:solidFill>
                <a:latin typeface="Comic Sans MS" panose="030F0702030302020204" pitchFamily="66" charset="0"/>
              </a:rPr>
              <a:t>PSED (Personal, Social, Emotional Development)</a:t>
            </a:r>
          </a:p>
        </p:txBody>
      </p:sp>
      <p:sp>
        <p:nvSpPr>
          <p:cNvPr id="3" name="Content Placeholder 2"/>
          <p:cNvSpPr>
            <a:spLocks noGrp="1"/>
          </p:cNvSpPr>
          <p:nvPr>
            <p:ph idx="1"/>
          </p:nvPr>
        </p:nvSpPr>
        <p:spPr/>
        <p:txBody>
          <a:bodyPr/>
          <a:lstStyle/>
          <a:p>
            <a:pPr marL="0" indent="0">
              <a:buNone/>
            </a:pPr>
            <a:endParaRPr lang="en-GB" sz="1600" dirty="0">
              <a:solidFill>
                <a:srgbClr val="006600"/>
              </a:solidFill>
              <a:latin typeface="Comic Sans MS" panose="030F0702030302020204" pitchFamily="66" charset="0"/>
            </a:endParaRPr>
          </a:p>
          <a:p>
            <a:pPr marL="0" indent="0">
              <a:buNone/>
            </a:pPr>
            <a:endParaRPr lang="en-GB" sz="1600">
              <a:solidFill>
                <a:srgbClr val="006600"/>
              </a:solidFill>
              <a:latin typeface="Comic Sans MS" panose="030F0702030302020204" pitchFamily="66" charset="0"/>
            </a:endParaRPr>
          </a:p>
          <a:p>
            <a:pPr marL="0" indent="0">
              <a:buNone/>
            </a:pPr>
            <a:endParaRPr lang="en-GB" sz="1600" dirty="0">
              <a:solidFill>
                <a:srgbClr val="006600"/>
              </a:solidFill>
              <a:latin typeface="Comic Sans MS"/>
            </a:endParaRPr>
          </a:p>
          <a:p>
            <a:pPr marL="0" indent="0">
              <a:buNone/>
            </a:pPr>
            <a:endParaRPr lang="en-GB" sz="1600" dirty="0">
              <a:solidFill>
                <a:srgbClr val="006600"/>
              </a:solidFill>
              <a:latin typeface="Comic Sans MS" panose="030F0702030302020204" pitchFamily="66" charset="0"/>
            </a:endParaRPr>
          </a:p>
        </p:txBody>
      </p:sp>
      <p:pic>
        <p:nvPicPr>
          <p:cNvPr id="4" name="Picture 4"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iagram&#10;&#10;Description automatically generated">
            <a:extLst>
              <a:ext uri="{FF2B5EF4-FFF2-40B4-BE49-F238E27FC236}">
                <a16:creationId xmlns:a16="http://schemas.microsoft.com/office/drawing/2014/main" id="{115ACBB6-78B6-44D5-A7FD-404ADB073269}"/>
              </a:ext>
            </a:extLst>
          </p:cNvPr>
          <p:cNvPicPr>
            <a:picLocks noChangeAspect="1"/>
          </p:cNvPicPr>
          <p:nvPr/>
        </p:nvPicPr>
        <p:blipFill>
          <a:blip r:embed="rId3"/>
          <a:stretch>
            <a:fillRect/>
          </a:stretch>
        </p:blipFill>
        <p:spPr>
          <a:xfrm>
            <a:off x="2375211" y="4294503"/>
            <a:ext cx="3947531" cy="2305736"/>
          </a:xfrm>
          <a:prstGeom prst="rect">
            <a:avLst/>
          </a:prstGeom>
        </p:spPr>
      </p:pic>
      <p:pic>
        <p:nvPicPr>
          <p:cNvPr id="6" name="Picture 6" descr="Diagram&#10;&#10;Description automatically generated">
            <a:extLst>
              <a:ext uri="{FF2B5EF4-FFF2-40B4-BE49-F238E27FC236}">
                <a16:creationId xmlns:a16="http://schemas.microsoft.com/office/drawing/2014/main" id="{E5DAC362-5EAC-4890-86E1-3930D5605606}"/>
              </a:ext>
            </a:extLst>
          </p:cNvPr>
          <p:cNvPicPr>
            <a:picLocks noChangeAspect="1"/>
          </p:cNvPicPr>
          <p:nvPr/>
        </p:nvPicPr>
        <p:blipFill>
          <a:blip r:embed="rId4"/>
          <a:stretch>
            <a:fillRect/>
          </a:stretch>
        </p:blipFill>
        <p:spPr>
          <a:xfrm>
            <a:off x="5040351" y="1760046"/>
            <a:ext cx="2743200" cy="2378903"/>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AD2A0899-AE27-4A20-8020-66FA25FF0A77}"/>
              </a:ext>
            </a:extLst>
          </p:cNvPr>
          <p:cNvPicPr>
            <a:picLocks noChangeAspect="1"/>
          </p:cNvPicPr>
          <p:nvPr/>
        </p:nvPicPr>
        <p:blipFill>
          <a:blip r:embed="rId5"/>
          <a:stretch>
            <a:fillRect/>
          </a:stretch>
        </p:blipFill>
        <p:spPr>
          <a:xfrm>
            <a:off x="367990" y="1756918"/>
            <a:ext cx="3713356" cy="2374008"/>
          </a:xfrm>
          <a:prstGeom prst="rect">
            <a:avLst/>
          </a:prstGeom>
        </p:spPr>
      </p:pic>
    </p:spTree>
    <p:extLst>
      <p:ext uri="{BB962C8B-B14F-4D97-AF65-F5344CB8AC3E}">
        <p14:creationId xmlns:p14="http://schemas.microsoft.com/office/powerpoint/2010/main" val="96501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a:solidFill>
                  <a:srgbClr val="006600"/>
                </a:solidFill>
                <a:latin typeface="Calibri"/>
              </a:rPr>
              <a:t>Focus Children</a:t>
            </a:r>
          </a:p>
        </p:txBody>
      </p:sp>
      <p:sp>
        <p:nvSpPr>
          <p:cNvPr id="3" name="Content Placeholder 2"/>
          <p:cNvSpPr>
            <a:spLocks noGrp="1"/>
          </p:cNvSpPr>
          <p:nvPr>
            <p:ph idx="1"/>
          </p:nvPr>
        </p:nvSpPr>
        <p:spPr>
          <a:xfrm>
            <a:off x="613800" y="1711200"/>
            <a:ext cx="7772400" cy="4114800"/>
          </a:xfrm>
        </p:spPr>
        <p:txBody>
          <a:bodyPr/>
          <a:lstStyle/>
          <a:p>
            <a:r>
              <a:rPr lang="en-GB" sz="2400" i="1" dirty="0">
                <a:solidFill>
                  <a:srgbClr val="006600"/>
                </a:solidFill>
                <a:latin typeface="Calibri"/>
              </a:rPr>
              <a:t>All children in Holly Class will have regular "Focus Weeks" throughout the year, on a cyclical basis. We will tell you the week before when it is your child's turn and ask for the focus week form back.</a:t>
            </a:r>
          </a:p>
          <a:p>
            <a:r>
              <a:rPr lang="en-GB" sz="2400" i="1" dirty="0">
                <a:solidFill>
                  <a:srgbClr val="006600"/>
                </a:solidFill>
                <a:latin typeface="Calibri"/>
              </a:rPr>
              <a:t>We use the Focus Children system to ensure that each child gets an extra special focus at regular intervals, that parents get input into our planning and assessment cycle AND we get to have regular 1:1 meetings with each of you about your child.</a:t>
            </a:r>
          </a:p>
          <a:p>
            <a:r>
              <a:rPr lang="en-GB" sz="2400" i="1" dirty="0">
                <a:solidFill>
                  <a:srgbClr val="006600"/>
                </a:solidFill>
                <a:latin typeface="Calibri"/>
              </a:rPr>
              <a:t>This is not to say that when it is not their week we will not be observing, assessing and working closely with them...</a:t>
            </a:r>
          </a:p>
          <a:p>
            <a:pPr marL="0" indent="0">
              <a:buNone/>
            </a:pPr>
            <a:endParaRPr lang="en-GB" sz="1600" i="1" dirty="0">
              <a:solidFill>
                <a:srgbClr val="FF0000"/>
              </a:solidFill>
              <a:latin typeface="Calibri"/>
            </a:endParaRPr>
          </a:p>
        </p:txBody>
      </p:sp>
      <p:pic>
        <p:nvPicPr>
          <p:cNvPr id="4" name="Picture 4"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78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77800" y="267600"/>
            <a:ext cx="7772400" cy="1143000"/>
          </a:xfrm>
        </p:spPr>
        <p:txBody>
          <a:bodyPr/>
          <a:lstStyle/>
          <a:p>
            <a:pPr eaLnBrk="1" hangingPunct="1"/>
            <a:r>
              <a:rPr lang="en-GB" altLang="en-US" sz="4800" i="1">
                <a:solidFill>
                  <a:srgbClr val="006600"/>
                </a:solidFill>
                <a:latin typeface="Calibri"/>
              </a:rPr>
              <a:t>Reading/ Writing</a:t>
            </a:r>
          </a:p>
        </p:txBody>
      </p:sp>
      <p:sp>
        <p:nvSpPr>
          <p:cNvPr id="6147" name="Rectangle 3"/>
          <p:cNvSpPr>
            <a:spLocks noGrp="1" noChangeArrowheads="1"/>
          </p:cNvSpPr>
          <p:nvPr>
            <p:ph type="body" idx="1"/>
          </p:nvPr>
        </p:nvSpPr>
        <p:spPr>
          <a:xfrm>
            <a:off x="342900" y="1752600"/>
            <a:ext cx="8458200" cy="5013325"/>
          </a:xfrm>
        </p:spPr>
        <p:txBody>
          <a:bodyPr/>
          <a:lstStyle/>
          <a:p>
            <a:pPr marL="0" indent="0" eaLnBrk="1" hangingPunct="1">
              <a:lnSpc>
                <a:spcPct val="90000"/>
              </a:lnSpc>
              <a:buNone/>
            </a:pPr>
            <a:r>
              <a:rPr lang="en-GB" altLang="en-US" sz="2000">
                <a:solidFill>
                  <a:srgbClr val="006600"/>
                </a:solidFill>
                <a:latin typeface="Comic Sans MS" pitchFamily="66" charset="0"/>
              </a:rPr>
              <a:t>	</a:t>
            </a:r>
          </a:p>
          <a:p>
            <a:pPr lvl="1" eaLnBrk="1" hangingPunct="1">
              <a:lnSpc>
                <a:spcPct val="90000"/>
              </a:lnSpc>
            </a:pPr>
            <a:endParaRPr lang="en-GB" altLang="en-US" sz="1600">
              <a:solidFill>
                <a:srgbClr val="006600"/>
              </a:solidFill>
              <a:latin typeface="Comic Sans MS" pitchFamily="66" charset="0"/>
            </a:endParaRPr>
          </a:p>
          <a:p>
            <a:pPr lvl="1" eaLnBrk="1" hangingPunct="1">
              <a:lnSpc>
                <a:spcPct val="90000"/>
              </a:lnSpc>
            </a:pPr>
            <a:endParaRPr lang="en-GB" altLang="en-US" sz="1600">
              <a:solidFill>
                <a:srgbClr val="006600"/>
              </a:solidFill>
              <a:latin typeface="Comic Sans MS" pitchFamily="66" charset="0"/>
            </a:endParaRPr>
          </a:p>
          <a:p>
            <a:pPr lvl="1" eaLnBrk="1" hangingPunct="1">
              <a:lnSpc>
                <a:spcPct val="90000"/>
              </a:lnSpc>
            </a:pPr>
            <a:endParaRPr lang="en-GB" altLang="en-US" sz="1600">
              <a:solidFill>
                <a:srgbClr val="006600"/>
              </a:solidFill>
              <a:latin typeface="Comic Sans MS" pitchFamily="66" charset="0"/>
            </a:endParaRPr>
          </a:p>
          <a:p>
            <a:pPr lvl="1" eaLnBrk="1" hangingPunct="1">
              <a:lnSpc>
                <a:spcPct val="90000"/>
              </a:lnSpc>
            </a:pPr>
            <a:endParaRPr lang="en-GB" altLang="en-US" sz="1600">
              <a:solidFill>
                <a:srgbClr val="006600"/>
              </a:solidFill>
              <a:latin typeface="Comic Sans MS" pitchFamily="66" charset="0"/>
            </a:endParaRPr>
          </a:p>
        </p:txBody>
      </p:sp>
      <p:pic>
        <p:nvPicPr>
          <p:cNvPr id="6148" name="Picture 4" descr="ANd9GcTa6BqiUgwg-nEVpM-HXb7ikfCZSBsrxlOYVOlm3yd7GVqrqlt4&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28600"/>
            <a:ext cx="1285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Books Clipart Image: Girl Reading a Book While Laying on The Flo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381837-2CE7-4739-9981-FCC8F6476198}"/>
              </a:ext>
            </a:extLst>
          </p:cNvPr>
          <p:cNvSpPr txBox="1"/>
          <p:nvPr/>
        </p:nvSpPr>
        <p:spPr>
          <a:xfrm>
            <a:off x="293400" y="1517400"/>
            <a:ext cx="8179199"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alibri"/>
                <a:cs typeface="Times New Roman"/>
              </a:rPr>
              <a:t>How do we teach Reading and Writing in Holly Class?</a:t>
            </a:r>
          </a:p>
          <a:p>
            <a:r>
              <a:rPr lang="en-US" sz="2800" i="1">
                <a:latin typeface="Calibri"/>
                <a:cs typeface="Times New Roman"/>
              </a:rPr>
              <a:t>Adult-led</a:t>
            </a:r>
          </a:p>
          <a:p>
            <a:r>
              <a:rPr lang="en-US" sz="2800" i="1">
                <a:latin typeface="Calibri"/>
                <a:cs typeface="Times New Roman"/>
              </a:rPr>
              <a:t>- </a:t>
            </a:r>
            <a:r>
              <a:rPr lang="en-US" i="1">
                <a:latin typeface="Calibri"/>
                <a:cs typeface="Times New Roman"/>
              </a:rPr>
              <a:t>Guided reading                      - Shared stories/ Literacy Input</a:t>
            </a:r>
            <a:endParaRPr lang="en-US" i="1">
              <a:latin typeface="Calibri"/>
            </a:endParaRPr>
          </a:p>
          <a:p>
            <a:r>
              <a:rPr lang="en-US" i="1">
                <a:latin typeface="Calibri"/>
                <a:cs typeface="Times New Roman"/>
              </a:rPr>
              <a:t>- Phonics                                    - Story Square time</a:t>
            </a:r>
          </a:p>
          <a:p>
            <a:r>
              <a:rPr lang="en-US" i="1">
                <a:latin typeface="Calibri"/>
                <a:cs typeface="Times New Roman"/>
              </a:rPr>
              <a:t>- Tricky words focus</a:t>
            </a:r>
          </a:p>
          <a:p>
            <a:endParaRPr lang="en-US" i="1">
              <a:latin typeface="Calibri"/>
              <a:cs typeface="Times New Roman"/>
            </a:endParaRPr>
          </a:p>
          <a:p>
            <a:r>
              <a:rPr lang="en-US" sz="2800" i="1">
                <a:latin typeface="Calibri"/>
                <a:cs typeface="Times New Roman"/>
              </a:rPr>
              <a:t>Child-led</a:t>
            </a:r>
          </a:p>
          <a:p>
            <a:r>
              <a:rPr lang="en-US" i="1">
                <a:latin typeface="Calibri"/>
                <a:cs typeface="Times New Roman"/>
              </a:rPr>
              <a:t>- Being with them in their play, valuing what they do and </a:t>
            </a:r>
            <a:r>
              <a:rPr lang="en-US" i="1" dirty="0">
                <a:latin typeface="Calibri"/>
                <a:cs typeface="Times New Roman"/>
              </a:rPr>
              <a:t>encouraging use of phonics/ mark making and writing/ design within this play in a purposeful way.</a:t>
            </a:r>
          </a:p>
          <a:p>
            <a:r>
              <a:rPr lang="en-US" i="1">
                <a:latin typeface="Calibri"/>
                <a:cs typeface="Times New Roman"/>
              </a:rPr>
              <a:t>- Ensuring children are independent learners who are able to access phonics resources/ pen grip prompt in their own learning time.</a:t>
            </a:r>
          </a:p>
          <a:p>
            <a:endParaRPr lang="en-US">
              <a:latin typeface="Times New Roman"/>
              <a:cs typeface="Times New Roman"/>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610</Words>
  <Application>Microsoft Office PowerPoint</Application>
  <PresentationFormat>On-screen Show (4:3)</PresentationFormat>
  <Paragraphs>70</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Comic Sans MS</vt:lpstr>
      <vt:lpstr>Times New Roman</vt:lpstr>
      <vt:lpstr>Default Design</vt:lpstr>
      <vt:lpstr>Welcome to Holly Class Parent Meeting 2021-22</vt:lpstr>
      <vt:lpstr>Holly Class Team</vt:lpstr>
      <vt:lpstr>Routines and Timetable</vt:lpstr>
      <vt:lpstr>Holly Class Curriculum</vt:lpstr>
      <vt:lpstr>Holly Class Curriculum</vt:lpstr>
      <vt:lpstr>PSED  (Personal, Social, Emotional Development)</vt:lpstr>
      <vt:lpstr>PSED (Personal, Social, Emotional Development)</vt:lpstr>
      <vt:lpstr>Focus Children</vt:lpstr>
      <vt:lpstr>Reading/ Writing</vt:lpstr>
      <vt:lpstr>Ways we stay in contact…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Parent Meeting</dc:title>
  <dc:creator>Stephanie</dc:creator>
  <cp:lastModifiedBy>Sharon Kelly</cp:lastModifiedBy>
  <cp:revision>25</cp:revision>
  <cp:lastPrinted>2015-09-14T15:51:08Z</cp:lastPrinted>
  <dcterms:created xsi:type="dcterms:W3CDTF">2012-09-05T18:40:59Z</dcterms:created>
  <dcterms:modified xsi:type="dcterms:W3CDTF">2021-09-30T13:38:43Z</dcterms:modified>
</cp:coreProperties>
</file>