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92" r:id="rId4"/>
    <p:sldId id="287" r:id="rId5"/>
    <p:sldId id="273" r:id="rId6"/>
    <p:sldId id="277" r:id="rId7"/>
    <p:sldId id="282" r:id="rId8"/>
    <p:sldId id="288" r:id="rId9"/>
    <p:sldId id="289" r:id="rId10"/>
    <p:sldId id="265" r:id="rId11"/>
    <p:sldId id="281" r:id="rId12"/>
    <p:sldId id="278" r:id="rId13"/>
    <p:sldId id="279" r:id="rId14"/>
    <p:sldId id="293" r:id="rId15"/>
    <p:sldId id="291" r:id="rId16"/>
    <p:sldId id="285" r:id="rId17"/>
    <p:sldId id="286" r:id="rId18"/>
    <p:sldId id="259" r:id="rId19"/>
    <p:sldId id="260" r:id="rId20"/>
    <p:sldId id="274" r:id="rId21"/>
    <p:sldId id="264" r:id="rId22"/>
    <p:sldId id="275" r:id="rId23"/>
    <p:sldId id="276" r:id="rId24"/>
    <p:sldId id="271" r:id="rId25"/>
    <p:sldId id="267" r:id="rId26"/>
    <p:sldId id="2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F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3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13BF1-7466-4711-AEAC-E8B6792FE3F3}" type="datetimeFigureOut">
              <a:rPr lang="en-GB" smtClean="0"/>
              <a:t>01/10/2021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C28EC-0D99-4787-8DDA-CA776E52A3DF}" type="slidenum">
              <a:rPr lang="en-GB" smtClean="0"/>
              <a:t>‹#›</a:t>
            </a:fld>
            <a:endParaRPr lang="en-GB"/>
          </a:p>
        </p:txBody>
      </p:sp>
    </p:spTree>
    <p:extLst>
      <p:ext uri="{BB962C8B-B14F-4D97-AF65-F5344CB8AC3E}">
        <p14:creationId xmlns:p14="http://schemas.microsoft.com/office/powerpoint/2010/main" val="2001086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a:t>
            </a:r>
            <a:r>
              <a:rPr lang="en-GB" baseline="0" dirty="0" smtClean="0"/>
              <a:t> staff are expected to model these values on a daily basis so the aim is that these ae embedded in the children’s lives. These values become deep-rooted and set the children u </a:t>
            </a:r>
            <a:r>
              <a:rPr lang="en-GB" baseline="0" dirty="0" err="1" smtClean="0"/>
              <a:t>fo</a:t>
            </a:r>
            <a:r>
              <a:rPr lang="en-GB" baseline="0" dirty="0" smtClean="0"/>
              <a:t> secondary school and adult life; to be a valued member of society. Values are displayed in the classroom and referred to regularly, assemblies, PSSH, circle time. Link to the golden rules. Golden Threads chosen by staff when redesigning new curriculum as important in today’s society. Children develop these across the curriculum and in their daily school life.</a:t>
            </a:r>
            <a:endParaRPr lang="en-GB" dirty="0"/>
          </a:p>
        </p:txBody>
      </p:sp>
      <p:sp>
        <p:nvSpPr>
          <p:cNvPr id="4" name="Slide Number Placeholder 3"/>
          <p:cNvSpPr>
            <a:spLocks noGrp="1"/>
          </p:cNvSpPr>
          <p:nvPr>
            <p:ph type="sldNum" sz="quarter" idx="10"/>
          </p:nvPr>
        </p:nvSpPr>
        <p:spPr/>
        <p:txBody>
          <a:bodyPr/>
          <a:lstStyle/>
          <a:p>
            <a:fld id="{951C28EC-0D99-4787-8DDA-CA776E52A3DF}" type="slidenum">
              <a:rPr lang="en-GB" smtClean="0"/>
              <a:t>5</a:t>
            </a:fld>
            <a:endParaRPr lang="en-GB"/>
          </a:p>
        </p:txBody>
      </p:sp>
    </p:spTree>
    <p:extLst>
      <p:ext uri="{BB962C8B-B14F-4D97-AF65-F5344CB8AC3E}">
        <p14:creationId xmlns:p14="http://schemas.microsoft.com/office/powerpoint/2010/main" val="101555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Swimming</a:t>
            </a:r>
            <a:endParaRPr lang="en-GB" dirty="0"/>
          </a:p>
        </p:txBody>
      </p:sp>
      <p:sp>
        <p:nvSpPr>
          <p:cNvPr id="4" name="Slide Number Placeholder 3"/>
          <p:cNvSpPr>
            <a:spLocks noGrp="1"/>
          </p:cNvSpPr>
          <p:nvPr>
            <p:ph type="sldNum" sz="quarter" idx="10"/>
          </p:nvPr>
        </p:nvSpPr>
        <p:spPr/>
        <p:txBody>
          <a:bodyPr/>
          <a:lstStyle/>
          <a:p>
            <a:fld id="{951C28EC-0D99-4787-8DDA-CA776E52A3DF}" type="slidenum">
              <a:rPr lang="en-GB" smtClean="0"/>
              <a:t>18</a:t>
            </a:fld>
            <a:endParaRPr lang="en-GB"/>
          </a:p>
        </p:txBody>
      </p:sp>
    </p:spTree>
    <p:extLst>
      <p:ext uri="{BB962C8B-B14F-4D97-AF65-F5344CB8AC3E}">
        <p14:creationId xmlns:p14="http://schemas.microsoft.com/office/powerpoint/2010/main" val="368838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EA590F0-9355-471A-B984-B933FFCBB9B5}" type="datetimeFigureOut">
              <a:rPr lang="en-GB" smtClean="0"/>
              <a:pPr/>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98011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A590F0-9355-471A-B984-B933FFCBB9B5}" type="datetimeFigureOut">
              <a:rPr lang="en-GB" smtClean="0"/>
              <a:pPr/>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254834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A590F0-9355-471A-B984-B933FFCBB9B5}" type="datetimeFigureOut">
              <a:rPr lang="en-GB" smtClean="0"/>
              <a:pPr/>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427282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A590F0-9355-471A-B984-B933FFCBB9B5}" type="datetimeFigureOut">
              <a:rPr lang="en-GB" smtClean="0"/>
              <a:pPr/>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398775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590F0-9355-471A-B984-B933FFCBB9B5}" type="datetimeFigureOut">
              <a:rPr lang="en-GB" smtClean="0"/>
              <a:pPr/>
              <a:t>01/10/2021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5570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EA590F0-9355-471A-B984-B933FFCBB9B5}" type="datetimeFigureOut">
              <a:rPr lang="en-GB" smtClean="0"/>
              <a:pPr/>
              <a:t>01/10/2021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69055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EA590F0-9355-471A-B984-B933FFCBB9B5}" type="datetimeFigureOut">
              <a:rPr lang="en-GB" smtClean="0"/>
              <a:pPr/>
              <a:t>01/10/2021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204585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EA590F0-9355-471A-B984-B933FFCBB9B5}" type="datetimeFigureOut">
              <a:rPr lang="en-GB" smtClean="0"/>
              <a:pPr/>
              <a:t>01/10/2021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197045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590F0-9355-471A-B984-B933FFCBB9B5}" type="datetimeFigureOut">
              <a:rPr lang="en-GB" smtClean="0"/>
              <a:pPr/>
              <a:t>01/10/2021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377423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590F0-9355-471A-B984-B933FFCBB9B5}" type="datetimeFigureOut">
              <a:rPr lang="en-GB" smtClean="0"/>
              <a:pPr/>
              <a:t>01/10/2021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2681125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590F0-9355-471A-B984-B933FFCBB9B5}" type="datetimeFigureOut">
              <a:rPr lang="en-GB" smtClean="0"/>
              <a:pPr/>
              <a:t>01/10/2021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3048-51B5-43DB-935F-FACD1C63E33D}" type="slidenum">
              <a:rPr lang="en-GB" smtClean="0"/>
              <a:pPr/>
              <a:t>‹#›</a:t>
            </a:fld>
            <a:endParaRPr lang="en-GB"/>
          </a:p>
        </p:txBody>
      </p:sp>
    </p:spTree>
    <p:extLst>
      <p:ext uri="{BB962C8B-B14F-4D97-AF65-F5344CB8AC3E}">
        <p14:creationId xmlns:p14="http://schemas.microsoft.com/office/powerpoint/2010/main" val="202021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590F0-9355-471A-B984-B933FFCBB9B5}" type="datetimeFigureOut">
              <a:rPr lang="en-GB" smtClean="0"/>
              <a:pPr/>
              <a:t>01/10/2021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D3048-51B5-43DB-935F-FACD1C63E33D}" type="slidenum">
              <a:rPr lang="en-GB" smtClean="0"/>
              <a:pPr/>
              <a:t>‹#›</a:t>
            </a:fld>
            <a:endParaRPr lang="en-GB"/>
          </a:p>
        </p:txBody>
      </p:sp>
    </p:spTree>
    <p:extLst>
      <p:ext uri="{BB962C8B-B14F-4D97-AF65-F5344CB8AC3E}">
        <p14:creationId xmlns:p14="http://schemas.microsoft.com/office/powerpoint/2010/main" val="2035026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wmf"/><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wmf"/><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8.pn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cid:image003.jpg@01D68C47.C48DC3C0"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cid:image002.jpg@01D68C47.C48DC3C0" TargetMode="External"/><Relationship Id="rId5" Type="http://schemas.openxmlformats.org/officeDocument/2006/relationships/image" Target="../media/image17.jpeg"/><Relationship Id="rId4" Type="http://schemas.openxmlformats.org/officeDocument/2006/relationships/image" Target="cid:image001.jpg@01D68C47.C48DC3C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332656"/>
            <a:ext cx="7056784" cy="1446550"/>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Year 6 Parent </a:t>
            </a:r>
          </a:p>
          <a:p>
            <a:pPr algn="ctr"/>
            <a:r>
              <a:rPr lang="en-GB" sz="4400" b="1" u="sng" dirty="0">
                <a:solidFill>
                  <a:schemeClr val="bg1"/>
                </a:solidFill>
                <a:latin typeface="Calibri" panose="020F0502020204030204" pitchFamily="34" charset="0"/>
                <a:cs typeface="Calibri" panose="020F0502020204030204" pitchFamily="34" charset="0"/>
              </a:rPr>
              <a:t>Welcome Meeting</a:t>
            </a:r>
          </a:p>
        </p:txBody>
      </p:sp>
      <p:sp>
        <p:nvSpPr>
          <p:cNvPr id="5" name="TextBox 4"/>
          <p:cNvSpPr txBox="1"/>
          <p:nvPr/>
        </p:nvSpPr>
        <p:spPr>
          <a:xfrm>
            <a:off x="395536" y="2033610"/>
            <a:ext cx="9289032" cy="4893647"/>
          </a:xfrm>
          <a:prstGeom prst="rect">
            <a:avLst/>
          </a:prstGeom>
          <a:no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Itinerary:</a:t>
            </a:r>
          </a:p>
          <a:p>
            <a:pPr marL="514350" indent="-514350">
              <a:buFont typeface="+mj-lt"/>
              <a:buAutoNum type="arabicPeriod"/>
            </a:pPr>
            <a:r>
              <a:rPr lang="en-GB" sz="2400" dirty="0" smtClean="0">
                <a:solidFill>
                  <a:schemeClr val="bg1"/>
                </a:solidFill>
                <a:latin typeface="Calibri" panose="020F0502020204030204" pitchFamily="34" charset="0"/>
                <a:cs typeface="Calibri" panose="020F0502020204030204" pitchFamily="34" charset="0"/>
              </a:rPr>
              <a:t>Meet </a:t>
            </a:r>
            <a:r>
              <a:rPr lang="en-GB" sz="2400" dirty="0">
                <a:solidFill>
                  <a:schemeClr val="bg1"/>
                </a:solidFill>
                <a:latin typeface="Calibri" panose="020F0502020204030204" pitchFamily="34" charset="0"/>
                <a:cs typeface="Calibri" panose="020F0502020204030204" pitchFamily="34" charset="0"/>
              </a:rPr>
              <a:t>the </a:t>
            </a:r>
            <a:r>
              <a:rPr lang="en-GB" sz="2400" dirty="0" smtClean="0">
                <a:solidFill>
                  <a:schemeClr val="bg1"/>
                </a:solidFill>
                <a:latin typeface="Calibri" panose="020F0502020204030204" pitchFamily="34" charset="0"/>
                <a:cs typeface="Calibri" panose="020F0502020204030204" pitchFamily="34" charset="0"/>
              </a:rPr>
              <a:t>Team</a:t>
            </a:r>
          </a:p>
          <a:p>
            <a:pPr marL="514350" indent="-514350">
              <a:buFont typeface="+mj-lt"/>
              <a:buAutoNum type="arabicPeriod"/>
            </a:pPr>
            <a:r>
              <a:rPr lang="en-GB" sz="2400" dirty="0" smtClean="0">
                <a:solidFill>
                  <a:schemeClr val="bg1"/>
                </a:solidFill>
                <a:latin typeface="Calibri" panose="020F0502020204030204" pitchFamily="34" charset="0"/>
                <a:cs typeface="Calibri" panose="020F0502020204030204" pitchFamily="34" charset="0"/>
              </a:rPr>
              <a:t>Routine</a:t>
            </a:r>
          </a:p>
          <a:p>
            <a:pPr marL="514350" indent="-514350">
              <a:buFont typeface="+mj-lt"/>
              <a:buAutoNum type="arabicPeriod"/>
            </a:pPr>
            <a:r>
              <a:rPr lang="en-GB" sz="2400" dirty="0" smtClean="0">
                <a:solidFill>
                  <a:schemeClr val="bg1"/>
                </a:solidFill>
                <a:latin typeface="Calibri" panose="020F0502020204030204" pitchFamily="34" charset="0"/>
                <a:cs typeface="Calibri" panose="020F0502020204030204" pitchFamily="34" charset="0"/>
              </a:rPr>
              <a:t>Rules and Expectations</a:t>
            </a:r>
          </a:p>
          <a:p>
            <a:pPr marL="514350" indent="-514350">
              <a:buFont typeface="+mj-lt"/>
              <a:buAutoNum type="arabicPeriod"/>
            </a:pPr>
            <a:r>
              <a:rPr lang="en-GB" sz="2400" dirty="0" smtClean="0">
                <a:solidFill>
                  <a:schemeClr val="bg1"/>
                </a:solidFill>
                <a:latin typeface="Calibri" panose="020F0502020204030204" pitchFamily="34" charset="0"/>
                <a:cs typeface="Calibri" panose="020F0502020204030204" pitchFamily="34" charset="0"/>
              </a:rPr>
              <a:t>Values and Threads</a:t>
            </a:r>
          </a:p>
          <a:p>
            <a:pPr marL="514350" indent="-514350">
              <a:buFont typeface="+mj-lt"/>
              <a:buAutoNum type="arabicPeriod"/>
            </a:pPr>
            <a:r>
              <a:rPr lang="en-GB" sz="2400" dirty="0" smtClean="0">
                <a:solidFill>
                  <a:schemeClr val="bg1"/>
                </a:solidFill>
                <a:latin typeface="Calibri" panose="020F0502020204030204" pitchFamily="34" charset="0"/>
                <a:cs typeface="Calibri" panose="020F0502020204030204" pitchFamily="34" charset="0"/>
              </a:rPr>
              <a:t>Rules and Expectations</a:t>
            </a:r>
          </a:p>
          <a:p>
            <a:pPr marL="514350" indent="-514350">
              <a:buFont typeface="+mj-lt"/>
              <a:buAutoNum type="arabicPeriod"/>
            </a:pPr>
            <a:r>
              <a:rPr lang="en-GB" sz="2400" dirty="0" smtClean="0">
                <a:solidFill>
                  <a:schemeClr val="bg1"/>
                </a:solidFill>
                <a:latin typeface="Calibri" panose="020F0502020204030204" pitchFamily="34" charset="0"/>
                <a:cs typeface="Calibri" panose="020F0502020204030204" pitchFamily="34" charset="0"/>
              </a:rPr>
              <a:t>Recovery Curriculum</a:t>
            </a:r>
          </a:p>
          <a:p>
            <a:pPr marL="514350" indent="-514350">
              <a:buFont typeface="+mj-lt"/>
              <a:buAutoNum type="arabicPeriod"/>
            </a:pPr>
            <a:r>
              <a:rPr lang="en-GB" sz="2400" dirty="0" smtClean="0">
                <a:solidFill>
                  <a:schemeClr val="bg1"/>
                </a:solidFill>
                <a:latin typeface="Calibri" panose="020F0502020204030204" pitchFamily="34" charset="0"/>
                <a:cs typeface="Calibri" panose="020F0502020204030204" pitchFamily="34" charset="0"/>
              </a:rPr>
              <a:t>Mental Health and Wellbeing</a:t>
            </a:r>
          </a:p>
          <a:p>
            <a:pPr marL="514350" indent="-514350">
              <a:buFont typeface="+mj-lt"/>
              <a:buAutoNum type="arabicPeriod"/>
            </a:pPr>
            <a:r>
              <a:rPr lang="en-GB" sz="2400" dirty="0" smtClean="0">
                <a:solidFill>
                  <a:schemeClr val="bg1"/>
                </a:solidFill>
                <a:latin typeface="Calibri" panose="020F0502020204030204" pitchFamily="34" charset="0"/>
                <a:cs typeface="Calibri" panose="020F0502020204030204" pitchFamily="34" charset="0"/>
              </a:rPr>
              <a:t>COVID Safe</a:t>
            </a:r>
          </a:p>
          <a:p>
            <a:pPr marL="514350" indent="-514350">
              <a:buFont typeface="+mj-lt"/>
              <a:buAutoNum type="arabicPeriod"/>
            </a:pPr>
            <a:r>
              <a:rPr lang="en-GB" sz="2400" dirty="0" smtClean="0">
                <a:solidFill>
                  <a:schemeClr val="bg1"/>
                </a:solidFill>
                <a:latin typeface="Calibri" panose="020F0502020204030204" pitchFamily="34" charset="0"/>
                <a:cs typeface="Calibri" panose="020F0502020204030204" pitchFamily="34" charset="0"/>
              </a:rPr>
              <a:t>Curriculum Information</a:t>
            </a:r>
          </a:p>
          <a:p>
            <a:pPr marL="514350" indent="-514350">
              <a:buFont typeface="+mj-lt"/>
              <a:buAutoNum type="arabicPeriod"/>
            </a:pPr>
            <a:r>
              <a:rPr lang="en-GB" sz="2400" dirty="0" smtClean="0">
                <a:solidFill>
                  <a:schemeClr val="bg1"/>
                </a:solidFill>
                <a:latin typeface="Calibri" panose="020F0502020204030204" pitchFamily="34" charset="0"/>
                <a:cs typeface="Calibri" panose="020F0502020204030204" pitchFamily="34" charset="0"/>
              </a:rPr>
              <a:t>Social Media</a:t>
            </a:r>
          </a:p>
          <a:p>
            <a:pPr marL="514350" indent="-514350">
              <a:buFont typeface="+mj-lt"/>
              <a:buAutoNum type="arabicPeriod"/>
            </a:pPr>
            <a:endParaRPr lang="en-GB" sz="2400" dirty="0">
              <a:solidFill>
                <a:schemeClr val="bg1"/>
              </a:solidFill>
              <a:latin typeface="Calibri" panose="020F0502020204030204" pitchFamily="34" charset="0"/>
              <a:cs typeface="Calibri" panose="020F0502020204030204" pitchFamily="34" charset="0"/>
            </a:endParaRPr>
          </a:p>
          <a:p>
            <a:pPr algn="ctr"/>
            <a:endParaRPr lang="en-GB" sz="2400" dirty="0">
              <a:solidFill>
                <a:schemeClr val="bg1"/>
              </a:solidFill>
              <a:latin typeface="Comic Sans MS" pitchFamily="66" charset="0"/>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126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06988" y="1095374"/>
            <a:ext cx="8229600" cy="5311775"/>
          </a:xfrm>
          <a:prstGeom prst="rect">
            <a:avLst/>
          </a:prstGeom>
          <a:noFill/>
          <a:ln w="9525">
            <a:noFill/>
            <a:miter lim="800000"/>
            <a:headEnd/>
            <a:tailEnd/>
          </a:ln>
        </p:spPr>
        <p:txBody>
          <a:bodyPr/>
          <a:lstStyle/>
          <a:p>
            <a:pPr marL="342900" indent="-342900" algn="ctr">
              <a:lnSpc>
                <a:spcPct val="80000"/>
              </a:lnSpc>
              <a:spcBef>
                <a:spcPct val="20000"/>
              </a:spcBef>
              <a:defRPr/>
            </a:pPr>
            <a:endParaRPr lang="en-GB" sz="1600" kern="0" dirty="0"/>
          </a:p>
          <a:p>
            <a:pPr marL="342900" indent="-342900" algn="ctr">
              <a:lnSpc>
                <a:spcPct val="80000"/>
              </a:lnSpc>
              <a:spcBef>
                <a:spcPct val="20000"/>
              </a:spcBef>
              <a:defRPr/>
            </a:pPr>
            <a:r>
              <a:rPr lang="en-GB" sz="3600" kern="0" dirty="0">
                <a:solidFill>
                  <a:schemeClr val="bg1"/>
                </a:solidFill>
                <a:latin typeface="Calibri" panose="020F0502020204030204" pitchFamily="34" charset="0"/>
                <a:cs typeface="Calibri" panose="020F0502020204030204" pitchFamily="34" charset="0"/>
              </a:rPr>
              <a:t>Children need to learn how to learn!</a:t>
            </a:r>
          </a:p>
          <a:p>
            <a:pPr marL="342900" indent="-342900" algn="ctr">
              <a:lnSpc>
                <a:spcPct val="80000"/>
              </a:lnSpc>
              <a:spcBef>
                <a:spcPct val="20000"/>
              </a:spcBef>
              <a:defRPr/>
            </a:pPr>
            <a:r>
              <a:rPr lang="en-GB" sz="1600" kern="0" dirty="0">
                <a:solidFill>
                  <a:schemeClr val="bg1"/>
                </a:solidFill>
                <a:latin typeface="Calibri" panose="020F0502020204030204" pitchFamily="34" charset="0"/>
                <a:cs typeface="Calibri" panose="020F0502020204030204" pitchFamily="34" charset="0"/>
              </a:rPr>
              <a:t>We will be continuing to encourage the children to develop the following skills:</a:t>
            </a:r>
            <a:endParaRPr lang="en-GB" sz="1600" b="1" kern="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ct val="20000"/>
              </a:spcBef>
              <a:buFontTx/>
              <a:buChar char="•"/>
              <a:defRPr/>
            </a:pPr>
            <a:endParaRPr lang="en-GB" sz="1600" b="1" kern="0" dirty="0">
              <a:solidFill>
                <a:schemeClr val="bg1"/>
              </a:solidFill>
              <a:latin typeface="Calibri" panose="020F0502020204030204" pitchFamily="34" charset="0"/>
              <a:cs typeface="Calibri" panose="020F0502020204030204" pitchFamily="34" charset="0"/>
            </a:endParaRPr>
          </a:p>
          <a:p>
            <a:pPr marL="342900" indent="-342900">
              <a:lnSpc>
                <a:spcPct val="80000"/>
              </a:lnSpc>
              <a:spcBef>
                <a:spcPct val="20000"/>
              </a:spcBef>
              <a:defRPr/>
            </a:pPr>
            <a:endParaRPr lang="en-GB" altLang="zh-CN" sz="1600" kern="0" dirty="0">
              <a:latin typeface="Calibri" panose="020F0502020204030204" pitchFamily="34" charset="0"/>
              <a:ea typeface="宋体" pitchFamily="2" charset="-122"/>
              <a:cs typeface="Calibri" panose="020F0502020204030204" pitchFamily="34" charset="0"/>
            </a:endParaRPr>
          </a:p>
        </p:txBody>
      </p:sp>
      <p:sp>
        <p:nvSpPr>
          <p:cNvPr id="6" name="TextBox 5"/>
          <p:cNvSpPr txBox="1"/>
          <p:nvPr/>
        </p:nvSpPr>
        <p:spPr>
          <a:xfrm>
            <a:off x="1614736" y="332656"/>
            <a:ext cx="6485655"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Teaching and Learning</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3" cstate="print"/>
          <a:srcRect/>
          <a:stretch>
            <a:fillRect/>
          </a:stretch>
        </p:blipFill>
        <p:spPr bwMode="auto">
          <a:xfrm>
            <a:off x="401296" y="2200348"/>
            <a:ext cx="1247775" cy="1219200"/>
          </a:xfrm>
          <a:prstGeom prst="rect">
            <a:avLst/>
          </a:prstGeom>
          <a:noFill/>
          <a:ln w="9525">
            <a:noFill/>
            <a:miter lim="800000"/>
            <a:headEnd/>
            <a:tailEnd/>
          </a:ln>
        </p:spPr>
      </p:pic>
      <p:pic>
        <p:nvPicPr>
          <p:cNvPr id="9" name="Picture 8"/>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Lst>
          </a:blip>
          <a:srcRect/>
          <a:stretch>
            <a:fillRect/>
          </a:stretch>
        </p:blipFill>
        <p:spPr bwMode="auto">
          <a:xfrm>
            <a:off x="2329852" y="2753458"/>
            <a:ext cx="1562100" cy="1304925"/>
          </a:xfrm>
          <a:prstGeom prst="rect">
            <a:avLst/>
          </a:prstGeom>
          <a:noFill/>
          <a:ln w="9525">
            <a:noFill/>
            <a:miter lim="800000"/>
            <a:headEnd/>
            <a:tailEnd/>
          </a:ln>
        </p:spPr>
      </p:pic>
      <p:pic>
        <p:nvPicPr>
          <p:cNvPr id="10" name="Picture 9" descr="MC900203156[1]"/>
          <p:cNvPicPr/>
          <p:nvPr/>
        </p:nvPicPr>
        <p:blipFill>
          <a:blip r:embed="rId6" cstate="print"/>
          <a:srcRect/>
          <a:stretch>
            <a:fillRect/>
          </a:stretch>
        </p:blipFill>
        <p:spPr bwMode="auto">
          <a:xfrm>
            <a:off x="506988" y="4520580"/>
            <a:ext cx="1400175" cy="1609725"/>
          </a:xfrm>
          <a:prstGeom prst="rect">
            <a:avLst/>
          </a:prstGeom>
          <a:noFill/>
          <a:ln w="9525">
            <a:noFill/>
            <a:miter lim="800000"/>
            <a:headEnd/>
            <a:tailEnd/>
          </a:ln>
        </p:spPr>
      </p:pic>
      <p:pic>
        <p:nvPicPr>
          <p:cNvPr id="11" name="Picture 10" descr="MC900133537[1]"/>
          <p:cNvPicPr/>
          <p:nvPr/>
        </p:nvPicPr>
        <p:blipFill>
          <a:blip r:embed="rId7" cstate="print"/>
          <a:srcRect/>
          <a:stretch>
            <a:fillRect/>
          </a:stretch>
        </p:blipFill>
        <p:spPr bwMode="auto">
          <a:xfrm>
            <a:off x="6509716" y="4958126"/>
            <a:ext cx="1590675" cy="1428750"/>
          </a:xfrm>
          <a:prstGeom prst="rect">
            <a:avLst/>
          </a:prstGeom>
          <a:noFill/>
          <a:ln w="9525">
            <a:noFill/>
            <a:miter lim="800000"/>
            <a:headEnd/>
            <a:tailEnd/>
          </a:ln>
        </p:spPr>
      </p:pic>
      <p:pic>
        <p:nvPicPr>
          <p:cNvPr id="12" name="Picture 11"/>
          <p:cNvPicPr/>
          <p:nvPr/>
        </p:nvPicPr>
        <p:blipFill>
          <a:blip r:embed="rId8" cstate="print">
            <a:extLst>
              <a:ext uri="{BEBA8EAE-BF5A-486C-A8C5-ECC9F3942E4B}">
                <a14:imgProps xmlns:a14="http://schemas.microsoft.com/office/drawing/2010/main">
                  <a14:imgLayer r:embed="rId9">
                    <a14:imgEffect>
                      <a14:backgroundRemoval t="0" b="99738" l="4200" r="100000">
                        <a14:foregroundMark x1="45600" y1="27822" x2="45600" y2="27822"/>
                        <a14:foregroundMark x1="64600" y1="23622" x2="64600" y2="23622"/>
                        <a14:foregroundMark x1="65200" y1="18373" x2="65200" y2="18373"/>
                        <a14:foregroundMark x1="65600" y1="14961" x2="65600" y2="14961"/>
                        <a14:foregroundMark x1="66800" y1="15223" x2="66800" y2="15223"/>
                        <a14:foregroundMark x1="67800" y1="16273" x2="67800" y2="16273"/>
                        <a14:foregroundMark x1="69200" y1="16010" x2="69200" y2="16010"/>
                        <a14:foregroundMark x1="69800" y1="16010" x2="69800" y2="16010"/>
                        <a14:foregroundMark x1="64600" y1="20997" x2="64600" y2="20997"/>
                        <a14:foregroundMark x1="62800" y1="18635" x2="62800" y2="18635"/>
                        <a14:foregroundMark x1="62800" y1="16273" x2="62800" y2="16273"/>
                        <a14:foregroundMark x1="61600" y1="18898" x2="61600" y2="18898"/>
                        <a14:foregroundMark x1="60600" y1="19685" x2="60600" y2="19685"/>
                        <a14:foregroundMark x1="60000" y1="21260" x2="60000" y2="21260"/>
                        <a14:foregroundMark x1="60000" y1="22572" x2="60000" y2="22572"/>
                        <a14:foregroundMark x1="72400" y1="20472" x2="72400" y2="20472"/>
                        <a14:foregroundMark x1="45600" y1="29134" x2="45600" y2="29134"/>
                        <a14:foregroundMark x1="42800" y1="28871" x2="42800" y2="28871"/>
                        <a14:foregroundMark x1="41000" y1="28609" x2="41000" y2="28609"/>
                        <a14:foregroundMark x1="40200" y1="27559" x2="40200" y2="27559"/>
                      </a14:backgroundRemoval>
                    </a14:imgEffect>
                  </a14:imgLayer>
                </a14:imgProps>
              </a:ext>
            </a:extLst>
          </a:blip>
          <a:srcRect/>
          <a:stretch>
            <a:fillRect/>
          </a:stretch>
        </p:blipFill>
        <p:spPr bwMode="auto">
          <a:xfrm>
            <a:off x="4109442" y="4565689"/>
            <a:ext cx="1485900" cy="1237615"/>
          </a:xfrm>
          <a:prstGeom prst="rect">
            <a:avLst/>
          </a:prstGeom>
          <a:noFill/>
          <a:ln w="9525">
            <a:noFill/>
            <a:miter lim="800000"/>
            <a:headEnd/>
            <a:tailEnd/>
          </a:ln>
        </p:spPr>
      </p:pic>
      <p:pic>
        <p:nvPicPr>
          <p:cNvPr id="13" name="Picture 12"/>
          <p:cNvPicPr/>
          <p:nvPr/>
        </p:nvPicPr>
        <p:blipFill>
          <a:blip r:embed="rId10" cstate="print">
            <a:extLst>
              <a:ext uri="{BEBA8EAE-BF5A-486C-A8C5-ECC9F3942E4B}">
                <a14:imgProps xmlns:a14="http://schemas.microsoft.com/office/drawing/2010/main">
                  <a14:imgLayer r:embed="rId11">
                    <a14:imgEffect>
                      <a14:backgroundRemoval t="0" b="100000" l="0" r="97778">
                        <a14:foregroundMark x1="44889" y1="60123" x2="44889" y2="60123"/>
                        <a14:foregroundMark x1="37333" y1="57669" x2="37333" y2="57669"/>
                        <a14:foregroundMark x1="54222" y1="57055" x2="54222" y2="57055"/>
                        <a14:foregroundMark x1="65778" y1="55215" x2="65778" y2="55215"/>
                        <a14:backgroundMark x1="27556" y1="26380" x2="27556" y2="26380"/>
                        <a14:backgroundMark x1="12889" y1="28834" x2="12889" y2="28834"/>
                        <a14:backgroundMark x1="75556" y1="24540" x2="75556" y2="24540"/>
                        <a14:backgroundMark x1="91556" y1="47853" x2="91556" y2="47853"/>
                        <a14:backgroundMark x1="86222" y1="37423" x2="86222" y2="37423"/>
                      </a14:backgroundRemoval>
                    </a14:imgEffect>
                  </a14:imgLayer>
                </a14:imgProps>
              </a:ext>
            </a:extLst>
          </a:blip>
          <a:srcRect/>
          <a:stretch>
            <a:fillRect/>
          </a:stretch>
        </p:blipFill>
        <p:spPr bwMode="auto">
          <a:xfrm>
            <a:off x="4857001" y="2262261"/>
            <a:ext cx="1504950" cy="1095375"/>
          </a:xfrm>
          <a:prstGeom prst="rect">
            <a:avLst/>
          </a:prstGeom>
          <a:noFill/>
          <a:ln w="9525">
            <a:noFill/>
            <a:miter lim="800000"/>
            <a:headEnd/>
            <a:tailEnd/>
          </a:ln>
        </p:spPr>
      </p:pic>
      <p:pic>
        <p:nvPicPr>
          <p:cNvPr id="14" name="Picture 13"/>
          <p:cNvPicPr/>
          <p:nvPr/>
        </p:nvPicPr>
        <p:blipFill>
          <a:blip r:embed="rId12" cstate="print"/>
          <a:srcRect/>
          <a:stretch>
            <a:fillRect/>
          </a:stretch>
        </p:blipFill>
        <p:spPr bwMode="auto">
          <a:xfrm>
            <a:off x="6925920" y="2546127"/>
            <a:ext cx="1476375" cy="1543050"/>
          </a:xfrm>
          <a:prstGeom prst="rect">
            <a:avLst/>
          </a:prstGeom>
          <a:noFill/>
          <a:ln w="9525">
            <a:noFill/>
            <a:miter lim="800000"/>
            <a:headEnd/>
            <a:tailEnd/>
          </a:ln>
        </p:spPr>
      </p:pic>
      <p:sp>
        <p:nvSpPr>
          <p:cNvPr id="2" name="Rectangle 1"/>
          <p:cNvSpPr/>
          <p:nvPr/>
        </p:nvSpPr>
        <p:spPr>
          <a:xfrm>
            <a:off x="7202222" y="6130305"/>
            <a:ext cx="1136658" cy="646331"/>
          </a:xfrm>
          <a:prstGeom prst="rect">
            <a:avLst/>
          </a:prstGeom>
        </p:spPr>
        <p:txBody>
          <a:bodyPr wrap="none">
            <a:spAutoFit/>
          </a:bodyPr>
          <a:lstStyle/>
          <a:p>
            <a:pPr algn="ctr"/>
            <a:r>
              <a:rPr lang="en-GB" b="1" u="sng" dirty="0">
                <a:solidFill>
                  <a:schemeClr val="bg1"/>
                </a:solidFill>
                <a:latin typeface="Calibri" panose="020F0502020204030204" pitchFamily="34" charset="0"/>
                <a:cs typeface="Calibri" panose="020F0502020204030204" pitchFamily="34" charset="0"/>
              </a:rPr>
              <a:t>Tortoise</a:t>
            </a:r>
          </a:p>
          <a:p>
            <a:pPr algn="ctr"/>
            <a:r>
              <a:rPr lang="en-GB" b="1" dirty="0">
                <a:solidFill>
                  <a:schemeClr val="bg1"/>
                </a:solidFill>
                <a:latin typeface="Calibri" panose="020F0502020204030204" pitchFamily="34" charset="0"/>
                <a:cs typeface="Calibri" panose="020F0502020204030204" pitchFamily="34" charset="0"/>
              </a:rPr>
              <a:t>Resilience</a:t>
            </a:r>
            <a:endParaRPr lang="en-GB" dirty="0">
              <a:solidFill>
                <a:schemeClr val="bg1"/>
              </a:solidFill>
              <a:latin typeface="Calibri" panose="020F0502020204030204" pitchFamily="34" charset="0"/>
              <a:cs typeface="Calibri" panose="020F0502020204030204" pitchFamily="34" charset="0"/>
            </a:endParaRPr>
          </a:p>
        </p:txBody>
      </p:sp>
      <p:sp>
        <p:nvSpPr>
          <p:cNvPr id="3" name="Rectangle 2"/>
          <p:cNvSpPr/>
          <p:nvPr/>
        </p:nvSpPr>
        <p:spPr>
          <a:xfrm>
            <a:off x="166584" y="3373947"/>
            <a:ext cx="1863267" cy="646331"/>
          </a:xfrm>
          <a:prstGeom prst="rect">
            <a:avLst/>
          </a:prstGeom>
        </p:spPr>
        <p:txBody>
          <a:bodyPr wrap="none">
            <a:spAutoFit/>
          </a:bodyPr>
          <a:lstStyle/>
          <a:p>
            <a:pPr algn="ctr"/>
            <a:r>
              <a:rPr lang="en-GB" b="1" u="sng" dirty="0">
                <a:solidFill>
                  <a:schemeClr val="bg1"/>
                </a:solidFill>
                <a:latin typeface="Calibri" panose="020F0502020204030204" pitchFamily="34" charset="0"/>
                <a:cs typeface="Calibri" panose="020F0502020204030204" pitchFamily="34" charset="0"/>
              </a:rPr>
              <a:t>Owl</a:t>
            </a:r>
          </a:p>
          <a:p>
            <a:pPr algn="ctr"/>
            <a:r>
              <a:rPr lang="en-GB" dirty="0">
                <a:solidFill>
                  <a:schemeClr val="bg1"/>
                </a:solidFill>
                <a:latin typeface="Calibri" panose="020F0502020204030204" pitchFamily="34" charset="0"/>
                <a:cs typeface="Calibri" panose="020F0502020204030204" pitchFamily="34" charset="0"/>
              </a:rPr>
              <a:t>Strategic Planning</a:t>
            </a:r>
          </a:p>
        </p:txBody>
      </p:sp>
      <p:sp>
        <p:nvSpPr>
          <p:cNvPr id="15" name="Rectangle 14"/>
          <p:cNvSpPr/>
          <p:nvPr/>
        </p:nvSpPr>
        <p:spPr>
          <a:xfrm>
            <a:off x="2145306" y="4058383"/>
            <a:ext cx="1917512" cy="646331"/>
          </a:xfrm>
          <a:prstGeom prst="rect">
            <a:avLst/>
          </a:prstGeom>
        </p:spPr>
        <p:txBody>
          <a:bodyPr wrap="none">
            <a:spAutoFit/>
          </a:bodyPr>
          <a:lstStyle/>
          <a:p>
            <a:pPr algn="ctr"/>
            <a:r>
              <a:rPr lang="en-GB" b="1" u="sng" dirty="0">
                <a:solidFill>
                  <a:schemeClr val="bg1"/>
                </a:solidFill>
                <a:latin typeface="Calibri" panose="020F0502020204030204" pitchFamily="34" charset="0"/>
                <a:cs typeface="Calibri" panose="020F0502020204030204" pitchFamily="34" charset="0"/>
              </a:rPr>
              <a:t>Chameleon</a:t>
            </a:r>
          </a:p>
          <a:p>
            <a:pPr algn="ctr"/>
            <a:r>
              <a:rPr lang="en-GB" dirty="0">
                <a:solidFill>
                  <a:schemeClr val="bg1"/>
                </a:solidFill>
                <a:latin typeface="Calibri" panose="020F0502020204030204" pitchFamily="34" charset="0"/>
                <a:cs typeface="Calibri" panose="020F0502020204030204" pitchFamily="34" charset="0"/>
              </a:rPr>
              <a:t>Changing Learning</a:t>
            </a:r>
          </a:p>
        </p:txBody>
      </p:sp>
      <p:sp>
        <p:nvSpPr>
          <p:cNvPr id="16" name="Rectangle 15"/>
          <p:cNvSpPr/>
          <p:nvPr/>
        </p:nvSpPr>
        <p:spPr>
          <a:xfrm>
            <a:off x="340334" y="6036356"/>
            <a:ext cx="1077218" cy="646331"/>
          </a:xfrm>
          <a:prstGeom prst="rect">
            <a:avLst/>
          </a:prstGeom>
        </p:spPr>
        <p:txBody>
          <a:bodyPr wrap="none">
            <a:spAutoFit/>
          </a:bodyPr>
          <a:lstStyle/>
          <a:p>
            <a:pPr algn="ctr"/>
            <a:r>
              <a:rPr lang="en-GB" b="1" u="sng" dirty="0">
                <a:solidFill>
                  <a:schemeClr val="bg1"/>
                </a:solidFill>
                <a:latin typeface="Calibri" panose="020F0502020204030204" pitchFamily="34" charset="0"/>
                <a:cs typeface="Calibri" panose="020F0502020204030204" pitchFamily="34" charset="0"/>
              </a:rPr>
              <a:t>Unicorn</a:t>
            </a:r>
          </a:p>
          <a:p>
            <a:pPr algn="ctr"/>
            <a:r>
              <a:rPr lang="en-GB" dirty="0">
                <a:solidFill>
                  <a:schemeClr val="bg1"/>
                </a:solidFill>
                <a:latin typeface="Calibri" panose="020F0502020204030204" pitchFamily="34" charset="0"/>
                <a:cs typeface="Calibri" panose="020F0502020204030204" pitchFamily="34" charset="0"/>
              </a:rPr>
              <a:t>Creativity</a:t>
            </a:r>
          </a:p>
        </p:txBody>
      </p:sp>
      <p:sp>
        <p:nvSpPr>
          <p:cNvPr id="17" name="Rectangle 16"/>
          <p:cNvSpPr/>
          <p:nvPr/>
        </p:nvSpPr>
        <p:spPr>
          <a:xfrm>
            <a:off x="4222617" y="5767689"/>
            <a:ext cx="1494320" cy="923330"/>
          </a:xfrm>
          <a:prstGeom prst="rect">
            <a:avLst/>
          </a:prstGeom>
        </p:spPr>
        <p:txBody>
          <a:bodyPr wrap="none">
            <a:spAutoFit/>
          </a:bodyPr>
          <a:lstStyle/>
          <a:p>
            <a:pPr algn="ctr"/>
            <a:r>
              <a:rPr lang="en-GB" b="1" u="sng" dirty="0">
                <a:solidFill>
                  <a:schemeClr val="bg1"/>
                </a:solidFill>
                <a:latin typeface="Calibri" panose="020F0502020204030204" pitchFamily="34" charset="0"/>
                <a:cs typeface="Calibri" panose="020F0502020204030204" pitchFamily="34" charset="0"/>
              </a:rPr>
              <a:t>Cat</a:t>
            </a:r>
          </a:p>
          <a:p>
            <a:pPr algn="ctr"/>
            <a:r>
              <a:rPr lang="en-GB" b="1" dirty="0">
                <a:solidFill>
                  <a:schemeClr val="bg1"/>
                </a:solidFill>
                <a:latin typeface="Calibri" panose="020F0502020204030204" pitchFamily="34" charset="0"/>
                <a:cs typeface="Calibri" panose="020F0502020204030204" pitchFamily="34" charset="0"/>
              </a:rPr>
              <a:t>Curiosity and </a:t>
            </a:r>
          </a:p>
          <a:p>
            <a:pPr algn="ctr"/>
            <a:r>
              <a:rPr lang="en-GB" b="1" dirty="0">
                <a:solidFill>
                  <a:schemeClr val="bg1"/>
                </a:solidFill>
                <a:latin typeface="Calibri" panose="020F0502020204030204" pitchFamily="34" charset="0"/>
                <a:cs typeface="Calibri" panose="020F0502020204030204" pitchFamily="34" charset="0"/>
              </a:rPr>
              <a:t>Questioning</a:t>
            </a:r>
            <a:endParaRPr lang="en-GB" dirty="0">
              <a:solidFill>
                <a:schemeClr val="bg1"/>
              </a:solidFill>
              <a:latin typeface="Calibri" panose="020F0502020204030204" pitchFamily="34" charset="0"/>
              <a:cs typeface="Calibri" panose="020F0502020204030204" pitchFamily="34" charset="0"/>
            </a:endParaRPr>
          </a:p>
        </p:txBody>
      </p:sp>
      <p:sp>
        <p:nvSpPr>
          <p:cNvPr id="18" name="Rectangle 17"/>
          <p:cNvSpPr/>
          <p:nvPr/>
        </p:nvSpPr>
        <p:spPr>
          <a:xfrm>
            <a:off x="4739942" y="3294497"/>
            <a:ext cx="1739066" cy="646331"/>
          </a:xfrm>
          <a:prstGeom prst="rect">
            <a:avLst/>
          </a:prstGeom>
        </p:spPr>
        <p:txBody>
          <a:bodyPr wrap="none">
            <a:spAutoFit/>
          </a:bodyPr>
          <a:lstStyle/>
          <a:p>
            <a:pPr algn="ctr"/>
            <a:r>
              <a:rPr lang="en-GB" b="1" u="sng" dirty="0">
                <a:solidFill>
                  <a:schemeClr val="bg1"/>
                </a:solidFill>
                <a:latin typeface="Calibri" panose="020F0502020204030204" pitchFamily="34" charset="0"/>
                <a:cs typeface="Calibri" panose="020F0502020204030204" pitchFamily="34" charset="0"/>
              </a:rPr>
              <a:t>Spider</a:t>
            </a:r>
          </a:p>
          <a:p>
            <a:pPr algn="ctr"/>
            <a:r>
              <a:rPr lang="en-GB" dirty="0">
                <a:solidFill>
                  <a:schemeClr val="bg1"/>
                </a:solidFill>
                <a:latin typeface="Calibri" panose="020F0502020204030204" pitchFamily="34" charset="0"/>
                <a:cs typeface="Calibri" panose="020F0502020204030204" pitchFamily="34" charset="0"/>
              </a:rPr>
              <a:t>Links in Learning</a:t>
            </a:r>
          </a:p>
        </p:txBody>
      </p:sp>
      <p:sp>
        <p:nvSpPr>
          <p:cNvPr id="19" name="Rectangle 18"/>
          <p:cNvSpPr/>
          <p:nvPr/>
        </p:nvSpPr>
        <p:spPr>
          <a:xfrm>
            <a:off x="7467910" y="3875412"/>
            <a:ext cx="1264962" cy="646331"/>
          </a:xfrm>
          <a:prstGeom prst="rect">
            <a:avLst/>
          </a:prstGeom>
        </p:spPr>
        <p:txBody>
          <a:bodyPr wrap="none">
            <a:spAutoFit/>
          </a:bodyPr>
          <a:lstStyle/>
          <a:p>
            <a:pPr algn="ctr"/>
            <a:r>
              <a:rPr lang="en-GB" b="1" u="sng" dirty="0">
                <a:solidFill>
                  <a:schemeClr val="bg1"/>
                </a:solidFill>
                <a:latin typeface="Calibri" panose="020F0502020204030204" pitchFamily="34" charset="0"/>
                <a:cs typeface="Calibri" panose="020F0502020204030204" pitchFamily="34" charset="0"/>
              </a:rPr>
              <a:t>Bee</a:t>
            </a:r>
          </a:p>
          <a:p>
            <a:r>
              <a:rPr lang="en-GB" b="1" dirty="0">
                <a:solidFill>
                  <a:schemeClr val="bg1"/>
                </a:solidFill>
                <a:latin typeface="Calibri" panose="020F0502020204030204" pitchFamily="34" charset="0"/>
                <a:cs typeface="Calibri" panose="020F0502020204030204" pitchFamily="34" charset="0"/>
              </a:rPr>
              <a:t>Team Work</a:t>
            </a:r>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0125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Topics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1426065"/>
            <a:ext cx="8568952" cy="4985980"/>
          </a:xfrm>
          <a:prstGeom prst="rect">
            <a:avLst/>
          </a:prstGeom>
          <a:noFill/>
        </p:spPr>
        <p:txBody>
          <a:bodyPr wrap="square" rtlCol="0">
            <a:spAutoFit/>
          </a:bodyPr>
          <a:lstStyle/>
          <a:p>
            <a:pPr>
              <a:lnSpc>
                <a:spcPct val="150000"/>
              </a:lnSpc>
            </a:pPr>
            <a:r>
              <a:rPr lang="en-GB" sz="2800" b="1" dirty="0">
                <a:solidFill>
                  <a:schemeClr val="bg1"/>
                </a:solidFill>
                <a:latin typeface="Calibri" panose="020F0502020204030204" pitchFamily="34" charset="0"/>
                <a:cs typeface="Calibri" panose="020F0502020204030204" pitchFamily="34" charset="0"/>
              </a:rPr>
              <a:t>Term 1</a:t>
            </a:r>
            <a:r>
              <a:rPr lang="en-GB" sz="2800" b="1" dirty="0" smtClean="0">
                <a:solidFill>
                  <a:schemeClr val="bg1"/>
                </a:solidFill>
                <a:latin typeface="Calibri" panose="020F0502020204030204" pitchFamily="34" charset="0"/>
                <a:cs typeface="Calibri" panose="020F0502020204030204" pitchFamily="34" charset="0"/>
              </a:rPr>
              <a:t>: Why was WWII a ‘World War</a:t>
            </a:r>
            <a:r>
              <a:rPr lang="en-GB" sz="2800" dirty="0" smtClean="0">
                <a:solidFill>
                  <a:schemeClr val="bg1"/>
                </a:solidFill>
                <a:latin typeface="Calibri" panose="020F0502020204030204" pitchFamily="34" charset="0"/>
                <a:cs typeface="Calibri" panose="020F0502020204030204" pitchFamily="34" charset="0"/>
              </a:rPr>
              <a:t>?’</a:t>
            </a:r>
            <a:endParaRPr lang="en-GB" sz="2800" dirty="0">
              <a:solidFill>
                <a:schemeClr val="bg1"/>
              </a:solidFill>
              <a:latin typeface="Calibri" panose="020F0502020204030204" pitchFamily="34" charset="0"/>
              <a:cs typeface="Calibri" panose="020F0502020204030204" pitchFamily="34" charset="0"/>
            </a:endParaRPr>
          </a:p>
          <a:p>
            <a:pPr>
              <a:lnSpc>
                <a:spcPct val="150000"/>
              </a:lnSpc>
            </a:pPr>
            <a:r>
              <a:rPr lang="en-GB" sz="2800" b="1" dirty="0">
                <a:solidFill>
                  <a:schemeClr val="bg1"/>
                </a:solidFill>
                <a:latin typeface="Calibri" panose="020F0502020204030204" pitchFamily="34" charset="0"/>
                <a:cs typeface="Calibri" panose="020F0502020204030204" pitchFamily="34" charset="0"/>
              </a:rPr>
              <a:t>Term 2: </a:t>
            </a:r>
            <a:r>
              <a:rPr lang="en-GB" sz="2800" dirty="0">
                <a:solidFill>
                  <a:schemeClr val="bg1"/>
                </a:solidFill>
                <a:latin typeface="Calibri" panose="020F0502020204030204" pitchFamily="34" charset="0"/>
                <a:cs typeface="Calibri" panose="020F0502020204030204" pitchFamily="34" charset="0"/>
              </a:rPr>
              <a:t>Who will make the most profit?</a:t>
            </a:r>
          </a:p>
          <a:p>
            <a:pPr>
              <a:lnSpc>
                <a:spcPct val="150000"/>
              </a:lnSpc>
            </a:pPr>
            <a:r>
              <a:rPr lang="en-GB" sz="2800" b="1" dirty="0">
                <a:solidFill>
                  <a:schemeClr val="bg1"/>
                </a:solidFill>
                <a:latin typeface="Calibri" panose="020F0502020204030204" pitchFamily="34" charset="0"/>
                <a:cs typeface="Calibri" panose="020F0502020204030204" pitchFamily="34" charset="0"/>
              </a:rPr>
              <a:t>Term 3: </a:t>
            </a:r>
            <a:r>
              <a:rPr lang="en-GB" sz="2800" dirty="0">
                <a:solidFill>
                  <a:schemeClr val="bg1"/>
                </a:solidFill>
                <a:latin typeface="Calibri" panose="020F0502020204030204" pitchFamily="34" charset="0"/>
                <a:cs typeface="Calibri" panose="020F0502020204030204" pitchFamily="34" charset="0"/>
              </a:rPr>
              <a:t>What </a:t>
            </a:r>
            <a:r>
              <a:rPr lang="en-GB" sz="2800" dirty="0" smtClean="0">
                <a:solidFill>
                  <a:schemeClr val="bg1"/>
                </a:solidFill>
                <a:latin typeface="Calibri" panose="020F0502020204030204" pitchFamily="34" charset="0"/>
                <a:cs typeface="Calibri" panose="020F0502020204030204" pitchFamily="34" charset="0"/>
              </a:rPr>
              <a:t>was it like to be alive during the reign of Henry VIII?</a:t>
            </a:r>
            <a:endParaRPr lang="en-GB" sz="2800" dirty="0">
              <a:solidFill>
                <a:schemeClr val="bg1"/>
              </a:solidFill>
              <a:latin typeface="Calibri" panose="020F0502020204030204" pitchFamily="34" charset="0"/>
              <a:cs typeface="Calibri" panose="020F0502020204030204" pitchFamily="34" charset="0"/>
            </a:endParaRPr>
          </a:p>
          <a:p>
            <a:pPr>
              <a:lnSpc>
                <a:spcPct val="150000"/>
              </a:lnSpc>
            </a:pPr>
            <a:r>
              <a:rPr lang="en-GB" sz="2800" b="1" dirty="0">
                <a:solidFill>
                  <a:schemeClr val="bg1"/>
                </a:solidFill>
                <a:latin typeface="Calibri" panose="020F0502020204030204" pitchFamily="34" charset="0"/>
                <a:cs typeface="Calibri" panose="020F0502020204030204" pitchFamily="34" charset="0"/>
              </a:rPr>
              <a:t>Term 4: </a:t>
            </a:r>
            <a:r>
              <a:rPr lang="en-GB" sz="2800" dirty="0" smtClean="0">
                <a:solidFill>
                  <a:schemeClr val="bg1"/>
                </a:solidFill>
                <a:latin typeface="Calibri" panose="020F0502020204030204" pitchFamily="34" charset="0"/>
                <a:cs typeface="Calibri" panose="020F0502020204030204" pitchFamily="34" charset="0"/>
              </a:rPr>
              <a:t>What is beyond Earth?</a:t>
            </a:r>
            <a:endParaRPr lang="en-GB" sz="2800" dirty="0">
              <a:solidFill>
                <a:schemeClr val="bg1"/>
              </a:solidFill>
              <a:latin typeface="Calibri" panose="020F0502020204030204" pitchFamily="34" charset="0"/>
              <a:cs typeface="Calibri" panose="020F0502020204030204" pitchFamily="34" charset="0"/>
            </a:endParaRPr>
          </a:p>
          <a:p>
            <a:pPr>
              <a:lnSpc>
                <a:spcPct val="150000"/>
              </a:lnSpc>
            </a:pPr>
            <a:r>
              <a:rPr lang="en-GB" sz="2800" b="1" dirty="0">
                <a:solidFill>
                  <a:schemeClr val="bg1"/>
                </a:solidFill>
                <a:latin typeface="Calibri" panose="020F0502020204030204" pitchFamily="34" charset="0"/>
                <a:cs typeface="Calibri" panose="020F0502020204030204" pitchFamily="34" charset="0"/>
              </a:rPr>
              <a:t>Term 5: </a:t>
            </a:r>
            <a:r>
              <a:rPr lang="en-GB" sz="2800" dirty="0">
                <a:solidFill>
                  <a:schemeClr val="bg1"/>
                </a:solidFill>
                <a:latin typeface="Calibri" panose="020F0502020204030204" pitchFamily="34" charset="0"/>
                <a:cs typeface="Calibri" panose="020F0502020204030204" pitchFamily="34" charset="0"/>
              </a:rPr>
              <a:t>SATs</a:t>
            </a:r>
            <a:endParaRPr lang="en-GB" sz="1200" dirty="0">
              <a:solidFill>
                <a:schemeClr val="bg1"/>
              </a:solidFill>
              <a:latin typeface="Calibri" panose="020F0502020204030204" pitchFamily="34" charset="0"/>
              <a:cs typeface="Calibri" panose="020F0502020204030204" pitchFamily="34" charset="0"/>
            </a:endParaRPr>
          </a:p>
          <a:p>
            <a:pPr>
              <a:lnSpc>
                <a:spcPct val="150000"/>
              </a:lnSpc>
            </a:pPr>
            <a:r>
              <a:rPr lang="en-GB" sz="2800" b="1" dirty="0">
                <a:solidFill>
                  <a:schemeClr val="bg1"/>
                </a:solidFill>
                <a:latin typeface="Calibri" panose="020F0502020204030204" pitchFamily="34" charset="0"/>
                <a:cs typeface="Calibri" panose="020F0502020204030204" pitchFamily="34" charset="0"/>
              </a:rPr>
              <a:t>Term 6: </a:t>
            </a:r>
            <a:r>
              <a:rPr lang="en-GB" sz="2800" dirty="0" smtClean="0">
                <a:solidFill>
                  <a:schemeClr val="bg1"/>
                </a:solidFill>
                <a:latin typeface="Calibri" panose="020F0502020204030204" pitchFamily="34" charset="0"/>
                <a:cs typeface="Calibri" panose="020F0502020204030204" pitchFamily="34" charset="0"/>
              </a:rPr>
              <a:t>Let’s Entertain You!</a:t>
            </a:r>
            <a:endParaRPr lang="en-GB" sz="2800" dirty="0">
              <a:solidFill>
                <a:schemeClr val="bg1"/>
              </a:solidFill>
              <a:latin typeface="Calibri" panose="020F0502020204030204" pitchFamily="34" charset="0"/>
              <a:cs typeface="Calibri" panose="020F0502020204030204" pitchFamily="34" charset="0"/>
            </a:endParaRPr>
          </a:p>
          <a:p>
            <a:pPr algn="ctr"/>
            <a:endParaRPr lang="en-GB" sz="2400" dirty="0">
              <a:solidFill>
                <a:schemeClr val="bg1"/>
              </a:solidFill>
              <a:latin typeface="Comic Sans MS" pitchFamily="66" charset="0"/>
            </a:endParaRPr>
          </a:p>
        </p:txBody>
      </p:sp>
    </p:spTree>
    <p:extLst>
      <p:ext uri="{BB962C8B-B14F-4D97-AF65-F5344CB8AC3E}">
        <p14:creationId xmlns:p14="http://schemas.microsoft.com/office/powerpoint/2010/main" val="224948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91880" y="363432"/>
            <a:ext cx="1944216" cy="707886"/>
          </a:xfrm>
          <a:prstGeom prst="rect">
            <a:avLst/>
          </a:prstGeom>
          <a:noFill/>
        </p:spPr>
        <p:txBody>
          <a:bodyPr wrap="square" rtlCol="0">
            <a:spAutoFit/>
          </a:bodyPr>
          <a:lstStyle/>
          <a:p>
            <a:r>
              <a:rPr lang="en-GB" sz="4000" b="1" u="sng" dirty="0" smtClean="0">
                <a:solidFill>
                  <a:schemeClr val="bg1"/>
                </a:solidFill>
              </a:rPr>
              <a:t>Camp</a:t>
            </a:r>
            <a:endParaRPr lang="en-GB" sz="4000" b="1" u="sng" dirty="0">
              <a:solidFill>
                <a:schemeClr val="bg1"/>
              </a:solidFill>
            </a:endParaRPr>
          </a:p>
        </p:txBody>
      </p:sp>
      <p:sp>
        <p:nvSpPr>
          <p:cNvPr id="3" name="TextBox 2"/>
          <p:cNvSpPr txBox="1"/>
          <p:nvPr/>
        </p:nvSpPr>
        <p:spPr>
          <a:xfrm>
            <a:off x="467544" y="1772816"/>
            <a:ext cx="7632848" cy="1200329"/>
          </a:xfrm>
          <a:prstGeom prst="rect">
            <a:avLst/>
          </a:prstGeom>
          <a:noFill/>
        </p:spPr>
        <p:txBody>
          <a:bodyPr wrap="square" rtlCol="0">
            <a:spAutoFit/>
          </a:bodyPr>
          <a:lstStyle/>
          <a:p>
            <a:r>
              <a:rPr lang="en-GB" sz="2400" dirty="0" smtClean="0">
                <a:solidFill>
                  <a:schemeClr val="bg1"/>
                </a:solidFill>
              </a:rPr>
              <a:t>27</a:t>
            </a:r>
            <a:r>
              <a:rPr lang="en-GB" sz="2400" baseline="30000" dirty="0" smtClean="0">
                <a:solidFill>
                  <a:schemeClr val="bg1"/>
                </a:solidFill>
              </a:rPr>
              <a:t>th</a:t>
            </a:r>
            <a:r>
              <a:rPr lang="en-GB" sz="2400" dirty="0" smtClean="0">
                <a:solidFill>
                  <a:schemeClr val="bg1"/>
                </a:solidFill>
              </a:rPr>
              <a:t> June – 1</a:t>
            </a:r>
            <a:r>
              <a:rPr lang="en-GB" sz="2400" baseline="30000" dirty="0" smtClean="0">
                <a:solidFill>
                  <a:schemeClr val="bg1"/>
                </a:solidFill>
              </a:rPr>
              <a:t>st</a:t>
            </a:r>
            <a:r>
              <a:rPr lang="en-GB" sz="2400" dirty="0" smtClean="0">
                <a:solidFill>
                  <a:schemeClr val="bg1"/>
                </a:solidFill>
              </a:rPr>
              <a:t> July</a:t>
            </a:r>
          </a:p>
          <a:p>
            <a:endParaRPr lang="en-GB" sz="2400" dirty="0">
              <a:solidFill>
                <a:schemeClr val="bg1"/>
              </a:solidFill>
            </a:endParaRPr>
          </a:p>
          <a:p>
            <a:r>
              <a:rPr lang="en-GB" sz="2400" dirty="0" smtClean="0">
                <a:solidFill>
                  <a:schemeClr val="bg1"/>
                </a:solidFill>
              </a:rPr>
              <a:t>There will be a meeting about this later in the year.</a:t>
            </a:r>
            <a:endParaRPr lang="en-GB" sz="2400" dirty="0">
              <a:solidFill>
                <a:schemeClr val="bg1"/>
              </a:solidFill>
            </a:endParaRPr>
          </a:p>
        </p:txBody>
      </p:sp>
    </p:spTree>
    <p:extLst>
      <p:ext uri="{BB962C8B-B14F-4D97-AF65-F5344CB8AC3E}">
        <p14:creationId xmlns:p14="http://schemas.microsoft.com/office/powerpoint/2010/main" val="992296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Weekly Timetable</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7369D8AF-FA5B-4447-83D7-943E133B6EC8}"/>
              </a:ext>
            </a:extLst>
          </p:cNvPr>
          <p:cNvSpPr txBox="1"/>
          <p:nvPr/>
        </p:nvSpPr>
        <p:spPr>
          <a:xfrm>
            <a:off x="395536" y="6167045"/>
            <a:ext cx="8496944" cy="64633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NOTE: </a:t>
            </a:r>
            <a:r>
              <a:rPr lang="en-US" dirty="0" smtClean="0">
                <a:solidFill>
                  <a:schemeClr val="bg1"/>
                </a:solidFill>
                <a:latin typeface="Calibri" panose="020F0502020204030204" pitchFamily="34" charset="0"/>
                <a:cs typeface="Calibri" panose="020F0502020204030204" pitchFamily="34" charset="0"/>
              </a:rPr>
              <a:t>This is the current version so it may change throughout the year when topics change and other subjects are taught in the afternoon time. </a:t>
            </a:r>
            <a:endParaRPr lang="en-GB" dirty="0">
              <a:solidFill>
                <a:schemeClr val="bg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539552" y="1374262"/>
            <a:ext cx="7932570" cy="4775020"/>
          </a:xfrm>
          <a:prstGeom prst="rect">
            <a:avLst/>
          </a:prstGeom>
        </p:spPr>
      </p:pic>
    </p:spTree>
    <p:extLst>
      <p:ext uri="{BB962C8B-B14F-4D97-AF65-F5344CB8AC3E}">
        <p14:creationId xmlns:p14="http://schemas.microsoft.com/office/powerpoint/2010/main" val="3225334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smtClean="0">
                <a:solidFill>
                  <a:schemeClr val="bg1"/>
                </a:solidFill>
                <a:latin typeface="Calibri" panose="020F0502020204030204" pitchFamily="34" charset="0"/>
                <a:cs typeface="Calibri" panose="020F0502020204030204" pitchFamily="34" charset="0"/>
              </a:rPr>
              <a:t>Twitter</a:t>
            </a:r>
            <a:endParaRPr lang="en-GB" sz="4400" b="1" u="sng" dirty="0">
              <a:solidFill>
                <a:schemeClr val="bg1"/>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5576" y="1484784"/>
            <a:ext cx="7920880" cy="830997"/>
          </a:xfrm>
          <a:prstGeom prst="rect">
            <a:avLst/>
          </a:prstGeom>
          <a:noFill/>
        </p:spPr>
        <p:txBody>
          <a:bodyPr wrap="square" rtlCol="0">
            <a:spAutoFit/>
          </a:bodyPr>
          <a:lstStyle/>
          <a:p>
            <a:endParaRPr lang="en-GB" sz="2400" dirty="0">
              <a:solidFill>
                <a:schemeClr val="bg1"/>
              </a:solidFill>
            </a:endParaRPr>
          </a:p>
          <a:p>
            <a:r>
              <a:rPr lang="en-GB" sz="2400" dirty="0" smtClean="0">
                <a:solidFill>
                  <a:schemeClr val="bg1"/>
                </a:solidFill>
              </a:rPr>
              <a:t>Follow us @</a:t>
            </a:r>
            <a:r>
              <a:rPr lang="en-GB" sz="2400" dirty="0" err="1" smtClean="0">
                <a:solidFill>
                  <a:schemeClr val="bg1"/>
                </a:solidFill>
              </a:rPr>
              <a:t>OakClass_RE</a:t>
            </a:r>
            <a:endParaRPr lang="en-GB" sz="2400" dirty="0">
              <a:solidFill>
                <a:schemeClr val="bg1"/>
              </a:solidFill>
            </a:endParaRPr>
          </a:p>
        </p:txBody>
      </p:sp>
      <p:pic>
        <p:nvPicPr>
          <p:cNvPr id="6" name="Picture 5"/>
          <p:cNvPicPr>
            <a:picLocks noChangeAspect="1"/>
          </p:cNvPicPr>
          <p:nvPr/>
        </p:nvPicPr>
        <p:blipFill>
          <a:blip r:embed="rId3"/>
          <a:stretch>
            <a:fillRect/>
          </a:stretch>
        </p:blipFill>
        <p:spPr>
          <a:xfrm>
            <a:off x="2195736" y="3289191"/>
            <a:ext cx="4796953" cy="3347456"/>
          </a:xfrm>
          <a:prstGeom prst="rect">
            <a:avLst/>
          </a:prstGeom>
        </p:spPr>
      </p:pic>
    </p:spTree>
    <p:extLst>
      <p:ext uri="{BB962C8B-B14F-4D97-AF65-F5344CB8AC3E}">
        <p14:creationId xmlns:p14="http://schemas.microsoft.com/office/powerpoint/2010/main" val="425045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332656"/>
            <a:ext cx="7056784" cy="769441"/>
          </a:xfrm>
          <a:prstGeom prst="rect">
            <a:avLst/>
          </a:prstGeom>
          <a:noFill/>
        </p:spPr>
        <p:txBody>
          <a:bodyPr wrap="square" rtlCol="0">
            <a:spAutoFit/>
          </a:bodyPr>
          <a:lstStyle/>
          <a:p>
            <a:pPr algn="ctr"/>
            <a:r>
              <a:rPr lang="en-GB" sz="4400" b="1" u="sng" dirty="0" smtClean="0">
                <a:solidFill>
                  <a:schemeClr val="bg1"/>
                </a:solidFill>
                <a:latin typeface="Calibri" panose="020F0502020204030204" pitchFamily="34" charset="0"/>
                <a:cs typeface="Calibri" panose="020F0502020204030204" pitchFamily="34" charset="0"/>
              </a:rPr>
              <a:t>Mental Health and Wellbeing</a:t>
            </a:r>
            <a:endParaRPr lang="en-GB" sz="4400" b="1" u="sng" dirty="0">
              <a:solidFill>
                <a:schemeClr val="bg1"/>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1628800"/>
            <a:ext cx="7992888" cy="4247317"/>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bg1"/>
                </a:solidFill>
              </a:rPr>
              <a:t>One of our Golden Threads</a:t>
            </a:r>
          </a:p>
          <a:p>
            <a:pPr marL="285750" indent="-285750">
              <a:buFont typeface="Arial" panose="020B0604020202020204" pitchFamily="34" charset="0"/>
              <a:buChar char="•"/>
            </a:pPr>
            <a:r>
              <a:rPr lang="en-GB" dirty="0" smtClean="0">
                <a:solidFill>
                  <a:schemeClr val="bg1"/>
                </a:solidFill>
              </a:rPr>
              <a:t>We teach: </a:t>
            </a:r>
          </a:p>
          <a:p>
            <a:r>
              <a:rPr lang="en-GB" dirty="0">
                <a:solidFill>
                  <a:schemeClr val="bg1"/>
                </a:solidFill>
              </a:rPr>
              <a:t> </a:t>
            </a:r>
            <a:r>
              <a:rPr lang="en-GB" dirty="0" smtClean="0">
                <a:solidFill>
                  <a:schemeClr val="bg1"/>
                </a:solidFill>
              </a:rPr>
              <a:t>	-Metacognition</a:t>
            </a:r>
          </a:p>
          <a:p>
            <a:r>
              <a:rPr lang="en-GB" dirty="0" smtClean="0">
                <a:solidFill>
                  <a:schemeClr val="bg1"/>
                </a:solidFill>
              </a:rPr>
              <a:t>	-Mindfulness</a:t>
            </a:r>
          </a:p>
          <a:p>
            <a:pPr marL="285750" indent="-285750">
              <a:buFont typeface="Arial" panose="020B0604020202020204" pitchFamily="34" charset="0"/>
              <a:buChar char="•"/>
            </a:pPr>
            <a:r>
              <a:rPr lang="en-GB" dirty="0" smtClean="0">
                <a:solidFill>
                  <a:schemeClr val="bg1"/>
                </a:solidFill>
              </a:rPr>
              <a:t>Year 6 Mental Health Ambassadors</a:t>
            </a:r>
          </a:p>
          <a:p>
            <a:pPr marL="285750" indent="-285750">
              <a:buFont typeface="Arial" panose="020B0604020202020204" pitchFamily="34" charset="0"/>
              <a:buChar char="•"/>
            </a:pPr>
            <a:r>
              <a:rPr lang="en-GB" dirty="0" smtClean="0">
                <a:solidFill>
                  <a:schemeClr val="bg1"/>
                </a:solidFill>
              </a:rPr>
              <a:t>Family Link Worker – Mrs Williams</a:t>
            </a:r>
          </a:p>
          <a:p>
            <a:r>
              <a:rPr lang="en-GB" dirty="0">
                <a:solidFill>
                  <a:schemeClr val="bg1"/>
                </a:solidFill>
              </a:rPr>
              <a:t>	</a:t>
            </a:r>
            <a:r>
              <a:rPr lang="en-GB" dirty="0" smtClean="0">
                <a:solidFill>
                  <a:schemeClr val="bg1"/>
                </a:solidFill>
              </a:rPr>
              <a:t>-Bespoke Support</a:t>
            </a:r>
          </a:p>
          <a:p>
            <a:r>
              <a:rPr lang="en-GB" dirty="0">
                <a:solidFill>
                  <a:schemeClr val="bg1"/>
                </a:solidFill>
              </a:rPr>
              <a:t>	</a:t>
            </a:r>
            <a:r>
              <a:rPr lang="en-GB" dirty="0" smtClean="0">
                <a:solidFill>
                  <a:schemeClr val="bg1"/>
                </a:solidFill>
              </a:rPr>
              <a:t>-1:1 Counselling</a:t>
            </a:r>
          </a:p>
          <a:p>
            <a:r>
              <a:rPr lang="en-GB" dirty="0">
                <a:solidFill>
                  <a:schemeClr val="bg1"/>
                </a:solidFill>
              </a:rPr>
              <a:t>	</a:t>
            </a:r>
            <a:r>
              <a:rPr lang="en-GB" dirty="0" smtClean="0">
                <a:solidFill>
                  <a:schemeClr val="bg1"/>
                </a:solidFill>
              </a:rPr>
              <a:t>-Signposting to outside agency support</a:t>
            </a:r>
          </a:p>
          <a:p>
            <a:pPr marL="285750" indent="-285750">
              <a:buFont typeface="Arial" panose="020B0604020202020204" pitchFamily="34" charset="0"/>
              <a:buChar char="•"/>
            </a:pPr>
            <a:r>
              <a:rPr lang="en-GB" dirty="0" smtClean="0">
                <a:solidFill>
                  <a:schemeClr val="bg1"/>
                </a:solidFill>
              </a:rPr>
              <a:t>Mental Health Team plan events to raise awareness 	</a:t>
            </a:r>
          </a:p>
          <a:p>
            <a:r>
              <a:rPr lang="en-GB" dirty="0">
                <a:solidFill>
                  <a:schemeClr val="bg1"/>
                </a:solidFill>
              </a:rPr>
              <a:t>	</a:t>
            </a:r>
            <a:r>
              <a:rPr lang="en-GB" dirty="0" smtClean="0">
                <a:solidFill>
                  <a:schemeClr val="bg1"/>
                </a:solidFill>
              </a:rPr>
              <a:t>- Hello Yellow/Fundraisers</a:t>
            </a:r>
          </a:p>
          <a:p>
            <a:r>
              <a:rPr lang="en-GB" dirty="0">
                <a:solidFill>
                  <a:schemeClr val="bg1"/>
                </a:solidFill>
              </a:rPr>
              <a:t>	</a:t>
            </a:r>
            <a:r>
              <a:rPr lang="en-GB" dirty="0" smtClean="0">
                <a:solidFill>
                  <a:schemeClr val="bg1"/>
                </a:solidFill>
              </a:rPr>
              <a:t>- Mental Health Week</a:t>
            </a:r>
          </a:p>
          <a:p>
            <a:r>
              <a:rPr lang="en-GB" dirty="0">
                <a:solidFill>
                  <a:schemeClr val="bg1"/>
                </a:solidFill>
              </a:rPr>
              <a:t>	</a:t>
            </a:r>
            <a:r>
              <a:rPr lang="en-GB" dirty="0" smtClean="0">
                <a:solidFill>
                  <a:schemeClr val="bg1"/>
                </a:solidFill>
              </a:rPr>
              <a:t>- Regular Assemblies</a:t>
            </a:r>
          </a:p>
          <a:p>
            <a:pPr marL="285750" indent="-285750">
              <a:buFont typeface="Arial" panose="020B0604020202020204" pitchFamily="34" charset="0"/>
              <a:buChar char="•"/>
            </a:pPr>
            <a:endParaRPr lang="en-GB" dirty="0">
              <a:solidFill>
                <a:schemeClr val="bg1"/>
              </a:solidFill>
            </a:endParaRPr>
          </a:p>
          <a:p>
            <a:pPr algn="ctr"/>
            <a:r>
              <a:rPr lang="en-GB" i="1" dirty="0" smtClean="0">
                <a:solidFill>
                  <a:schemeClr val="bg1"/>
                </a:solidFill>
              </a:rPr>
              <a:t>“An anxious child is not a learning child”</a:t>
            </a:r>
            <a:endParaRPr lang="en-GB" i="1" dirty="0">
              <a:solidFill>
                <a:schemeClr val="bg1"/>
              </a:solidFill>
            </a:endParaRPr>
          </a:p>
        </p:txBody>
      </p:sp>
      <p:pic>
        <p:nvPicPr>
          <p:cNvPr id="5" name="Picture 4" descr="cid:image001.jpg@01D68C47.C48DC3C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156176" y="1386796"/>
            <a:ext cx="2200275" cy="1257300"/>
          </a:xfrm>
          <a:prstGeom prst="rect">
            <a:avLst/>
          </a:prstGeom>
          <a:noFill/>
          <a:ln>
            <a:noFill/>
          </a:ln>
        </p:spPr>
      </p:pic>
      <p:pic>
        <p:nvPicPr>
          <p:cNvPr id="6" name="Picture 5" descr="cid:image002.jpg@01D68C47.C48DC3C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146651" y="2886100"/>
            <a:ext cx="2209800" cy="1219200"/>
          </a:xfrm>
          <a:prstGeom prst="rect">
            <a:avLst/>
          </a:prstGeom>
          <a:noFill/>
          <a:ln>
            <a:noFill/>
          </a:ln>
        </p:spPr>
      </p:pic>
      <p:pic>
        <p:nvPicPr>
          <p:cNvPr id="7" name="Picture 6" descr="cid:image003.jpg@01D68C47.C48DC3C0"/>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556226" y="4247686"/>
            <a:ext cx="1390650" cy="2009775"/>
          </a:xfrm>
          <a:prstGeom prst="rect">
            <a:avLst/>
          </a:prstGeom>
          <a:noFill/>
          <a:ln>
            <a:noFill/>
          </a:ln>
        </p:spPr>
      </p:pic>
    </p:spTree>
    <p:extLst>
      <p:ext uri="{BB962C8B-B14F-4D97-AF65-F5344CB8AC3E}">
        <p14:creationId xmlns:p14="http://schemas.microsoft.com/office/powerpoint/2010/main" val="1837128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COVID Safe</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1426065"/>
            <a:ext cx="8568952" cy="3539430"/>
          </a:xfrm>
          <a:prstGeom prst="rect">
            <a:avLst/>
          </a:prstGeom>
          <a:noFill/>
        </p:spPr>
        <p:txBody>
          <a:bodyPr wrap="square" rtlCol="0">
            <a:spAutoFit/>
          </a:bodyPr>
          <a:lstStyle/>
          <a:p>
            <a:pPr algn="ctr"/>
            <a:r>
              <a:rPr lang="en-US" sz="2400" dirty="0" smtClean="0">
                <a:solidFill>
                  <a:schemeClr val="bg1"/>
                </a:solidFill>
                <a:latin typeface="+mj-lt"/>
              </a:rPr>
              <a:t>Ongoing </a:t>
            </a:r>
            <a:r>
              <a:rPr lang="en-US" sz="2400" dirty="0">
                <a:solidFill>
                  <a:schemeClr val="bg1"/>
                </a:solidFill>
                <a:latin typeface="+mj-lt"/>
              </a:rPr>
              <a:t>procedures in school</a:t>
            </a:r>
          </a:p>
          <a:p>
            <a:pPr algn="ctr"/>
            <a:endParaRPr lang="en-US" sz="2000" dirty="0">
              <a:solidFill>
                <a:schemeClr val="bg1"/>
              </a:solidFill>
              <a:latin typeface="+mj-lt"/>
            </a:endParaRPr>
          </a:p>
          <a:p>
            <a:endParaRPr lang="en-US" sz="2000" dirty="0">
              <a:solidFill>
                <a:schemeClr val="bg1"/>
              </a:solidFill>
              <a:latin typeface="+mj-lt"/>
            </a:endParaRPr>
          </a:p>
          <a:p>
            <a:r>
              <a:rPr lang="en-US" sz="2000" dirty="0">
                <a:solidFill>
                  <a:schemeClr val="bg1"/>
                </a:solidFill>
                <a:latin typeface="+mj-lt"/>
              </a:rPr>
              <a:t>	</a:t>
            </a:r>
          </a:p>
          <a:p>
            <a:endParaRPr lang="en-US" sz="2000" dirty="0">
              <a:solidFill>
                <a:schemeClr val="bg1"/>
              </a:solidFill>
              <a:latin typeface="+mj-lt"/>
            </a:endParaRPr>
          </a:p>
          <a:p>
            <a:pPr marL="342900" indent="-342900">
              <a:buFont typeface="Arial" panose="020B0604020202020204" pitchFamily="34" charset="0"/>
              <a:buChar char="•"/>
            </a:pPr>
            <a:r>
              <a:rPr lang="en-US" sz="2000" dirty="0" err="1">
                <a:solidFill>
                  <a:schemeClr val="bg1"/>
                </a:solidFill>
                <a:latin typeface="+mj-lt"/>
              </a:rPr>
              <a:t>Sanitiser</a:t>
            </a:r>
            <a:r>
              <a:rPr lang="en-US" sz="2000" dirty="0">
                <a:solidFill>
                  <a:schemeClr val="bg1"/>
                </a:solidFill>
                <a:latin typeface="+mj-lt"/>
              </a:rPr>
              <a:t> available on gates, around school and in classrooms </a:t>
            </a:r>
          </a:p>
          <a:p>
            <a:pPr marL="342900" indent="-342900">
              <a:buFont typeface="Arial" panose="020B0604020202020204" pitchFamily="34" charset="0"/>
              <a:buChar char="•"/>
            </a:pPr>
            <a:r>
              <a:rPr lang="en-US" sz="2000" dirty="0">
                <a:solidFill>
                  <a:schemeClr val="bg1"/>
                </a:solidFill>
                <a:latin typeface="+mj-lt"/>
              </a:rPr>
              <a:t>Children encouraged to wash hands with soap frequently</a:t>
            </a:r>
          </a:p>
          <a:p>
            <a:pPr marL="342900" indent="-342900">
              <a:buFont typeface="Arial" panose="020B0604020202020204" pitchFamily="34" charset="0"/>
              <a:buChar char="•"/>
            </a:pPr>
            <a:r>
              <a:rPr lang="en-US" sz="2000" dirty="0" smtClean="0">
                <a:solidFill>
                  <a:schemeClr val="bg1"/>
                </a:solidFill>
                <a:latin typeface="+mj-lt"/>
              </a:rPr>
              <a:t>Children </a:t>
            </a:r>
            <a:r>
              <a:rPr lang="en-US" sz="2000" dirty="0">
                <a:solidFill>
                  <a:schemeClr val="bg1"/>
                </a:solidFill>
                <a:latin typeface="+mj-lt"/>
              </a:rPr>
              <a:t>must stay at home and have a test if develop </a:t>
            </a:r>
            <a:r>
              <a:rPr lang="en-US" sz="2000" b="1" dirty="0">
                <a:solidFill>
                  <a:schemeClr val="bg1"/>
                </a:solidFill>
                <a:latin typeface="+mj-lt"/>
              </a:rPr>
              <a:t>any</a:t>
            </a:r>
            <a:r>
              <a:rPr lang="en-US" sz="2000" dirty="0">
                <a:solidFill>
                  <a:schemeClr val="bg1"/>
                </a:solidFill>
                <a:latin typeface="+mj-lt"/>
              </a:rPr>
              <a:t> symptom of COVID-19. This includes a new and persistent cough, a high temperature (typically above 38) and a loss of smell or taste. </a:t>
            </a:r>
          </a:p>
          <a:p>
            <a:pPr marL="342900" indent="-342900">
              <a:buFont typeface="Arial" panose="020B0604020202020204" pitchFamily="34" charset="0"/>
              <a:buChar char="•"/>
            </a:pPr>
            <a:endParaRPr lang="en-GB" sz="2000" dirty="0">
              <a:solidFill>
                <a:schemeClr val="bg1"/>
              </a:solidFill>
              <a:latin typeface="+mj-lt"/>
            </a:endParaRPr>
          </a:p>
        </p:txBody>
      </p:sp>
    </p:spTree>
    <p:extLst>
      <p:ext uri="{BB962C8B-B14F-4D97-AF65-F5344CB8AC3E}">
        <p14:creationId xmlns:p14="http://schemas.microsoft.com/office/powerpoint/2010/main" val="829302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Playtime and Lunchtime</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1426065"/>
            <a:ext cx="8568952" cy="4770537"/>
          </a:xfrm>
          <a:prstGeom prst="rect">
            <a:avLst/>
          </a:prstGeom>
          <a:noFill/>
        </p:spPr>
        <p:txBody>
          <a:bodyPr wrap="square" rtlCol="0">
            <a:spAutoFit/>
          </a:bodyPr>
          <a:lstStyle/>
          <a:p>
            <a:pPr algn="ctr"/>
            <a:r>
              <a:rPr lang="en-US" sz="2800" dirty="0">
                <a:solidFill>
                  <a:schemeClr val="bg1"/>
                </a:solidFill>
                <a:latin typeface="+mj-lt"/>
              </a:rPr>
              <a:t>Newly implemented procedures in school</a:t>
            </a:r>
          </a:p>
          <a:p>
            <a:pPr algn="ctr"/>
            <a:endParaRPr lang="en-US" sz="2800" dirty="0">
              <a:solidFill>
                <a:schemeClr val="bg1"/>
              </a:solidFill>
              <a:latin typeface="+mj-lt"/>
            </a:endParaRPr>
          </a:p>
          <a:p>
            <a:pPr algn="ctr"/>
            <a:r>
              <a:rPr lang="en-US" sz="2800" dirty="0">
                <a:solidFill>
                  <a:schemeClr val="bg1"/>
                </a:solidFill>
                <a:latin typeface="+mj-lt"/>
              </a:rPr>
              <a:t>Playtime</a:t>
            </a:r>
          </a:p>
          <a:p>
            <a:pPr marL="342900" indent="-342900">
              <a:buFont typeface="Arial" panose="020B0604020202020204" pitchFamily="34" charset="0"/>
              <a:buChar char="•"/>
            </a:pPr>
            <a:r>
              <a:rPr lang="en-US" sz="2400" dirty="0">
                <a:solidFill>
                  <a:schemeClr val="bg1"/>
                </a:solidFill>
                <a:latin typeface="+mj-lt"/>
              </a:rPr>
              <a:t>The children are allowed to mix with children </a:t>
            </a:r>
            <a:r>
              <a:rPr lang="en-US" sz="2400" dirty="0" smtClean="0">
                <a:solidFill>
                  <a:schemeClr val="bg1"/>
                </a:solidFill>
                <a:latin typeface="+mj-lt"/>
              </a:rPr>
              <a:t>from across the school now.  Whole school playtime is 10.30-1045.</a:t>
            </a:r>
            <a:endParaRPr lang="en-US" sz="2800" dirty="0">
              <a:solidFill>
                <a:schemeClr val="bg1"/>
              </a:solidFill>
              <a:latin typeface="+mj-lt"/>
            </a:endParaRPr>
          </a:p>
          <a:p>
            <a:pPr algn="ctr"/>
            <a:r>
              <a:rPr lang="en-US" sz="2800" dirty="0">
                <a:solidFill>
                  <a:schemeClr val="bg1"/>
                </a:solidFill>
                <a:latin typeface="+mj-lt"/>
              </a:rPr>
              <a:t>Lunchtime</a:t>
            </a:r>
          </a:p>
          <a:p>
            <a:endParaRPr lang="en-US" sz="2400" dirty="0">
              <a:solidFill>
                <a:schemeClr val="bg1"/>
              </a:solidFill>
              <a:latin typeface="+mj-lt"/>
            </a:endParaRPr>
          </a:p>
          <a:p>
            <a:pPr lvl="1"/>
            <a:r>
              <a:rPr lang="en-US" sz="2400" dirty="0" smtClean="0">
                <a:solidFill>
                  <a:schemeClr val="bg1"/>
                </a:solidFill>
                <a:latin typeface="+mj-lt"/>
              </a:rPr>
              <a:t>12:15-13:15 – This is managed by our Pip team</a:t>
            </a:r>
          </a:p>
          <a:p>
            <a:pPr lvl="1"/>
            <a:endParaRPr lang="en-US" sz="2400" dirty="0">
              <a:solidFill>
                <a:schemeClr val="bg1"/>
              </a:solidFill>
              <a:latin typeface="+mj-lt"/>
            </a:endParaRPr>
          </a:p>
          <a:p>
            <a:pPr lvl="1"/>
            <a:r>
              <a:rPr lang="en-US" sz="2400" dirty="0" smtClean="0">
                <a:solidFill>
                  <a:schemeClr val="bg1"/>
                </a:solidFill>
                <a:latin typeface="+mj-lt"/>
              </a:rPr>
              <a:t>A large number of Oak class members have volunteered to help with Holly class during lunch. Others are also helping the Pips with anything they may need.</a:t>
            </a:r>
            <a:endParaRPr lang="en-US" sz="2400" dirty="0">
              <a:solidFill>
                <a:schemeClr val="bg1"/>
              </a:solidFill>
              <a:latin typeface="+mj-lt"/>
            </a:endParaRPr>
          </a:p>
        </p:txBody>
      </p:sp>
    </p:spTree>
    <p:extLst>
      <p:ext uri="{BB962C8B-B14F-4D97-AF65-F5344CB8AC3E}">
        <p14:creationId xmlns:p14="http://schemas.microsoft.com/office/powerpoint/2010/main" val="320626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US" sz="4400" b="1" u="sng" dirty="0">
                <a:solidFill>
                  <a:schemeClr val="bg1"/>
                </a:solidFill>
                <a:latin typeface="Calibri" panose="020F0502020204030204" pitchFamily="34" charset="0"/>
                <a:cs typeface="Calibri" panose="020F0502020204030204" pitchFamily="34" charset="0"/>
              </a:rPr>
              <a:t>P</a:t>
            </a:r>
            <a:r>
              <a:rPr lang="en-GB" sz="4400" b="1" u="sng" dirty="0">
                <a:solidFill>
                  <a:schemeClr val="bg1"/>
                </a:solidFill>
                <a:latin typeface="Calibri" panose="020F0502020204030204" pitchFamily="34" charset="0"/>
                <a:cs typeface="Calibri" panose="020F0502020204030204" pitchFamily="34" charset="0"/>
              </a:rPr>
              <a:t>.E.</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21CCC185-90E1-4791-83EF-FDC41E510180}"/>
              </a:ext>
            </a:extLst>
          </p:cNvPr>
          <p:cNvSpPr txBox="1"/>
          <p:nvPr/>
        </p:nvSpPr>
        <p:spPr>
          <a:xfrm>
            <a:off x="420086" y="1610903"/>
            <a:ext cx="7680306" cy="1200329"/>
          </a:xfrm>
          <a:prstGeom prst="rect">
            <a:avLst/>
          </a:prstGeom>
          <a:noFill/>
        </p:spPr>
        <p:txBody>
          <a:bodyPr wrap="square">
            <a:spAutoFit/>
          </a:bodyPr>
          <a:lstStyle/>
          <a:p>
            <a:r>
              <a:rPr lang="en-GB" sz="2400" dirty="0">
                <a:solidFill>
                  <a:schemeClr val="bg1"/>
                </a:solidFill>
                <a:latin typeface="Calibri" panose="020F0502020204030204" pitchFamily="34" charset="0"/>
                <a:cs typeface="Calibri" panose="020F0502020204030204" pitchFamily="34" charset="0"/>
              </a:rPr>
              <a:t>PE days are </a:t>
            </a:r>
            <a:r>
              <a:rPr lang="en-GB" sz="2400" dirty="0" smtClean="0">
                <a:solidFill>
                  <a:schemeClr val="bg1"/>
                </a:solidFill>
                <a:latin typeface="Calibri" panose="020F0502020204030204" pitchFamily="34" charset="0"/>
                <a:cs typeface="Calibri" panose="020F0502020204030204" pitchFamily="34" charset="0"/>
              </a:rPr>
              <a:t>Mondays and Fridays. </a:t>
            </a:r>
            <a:r>
              <a:rPr lang="en-GB" sz="2400" dirty="0">
                <a:solidFill>
                  <a:schemeClr val="bg1"/>
                </a:solidFill>
                <a:latin typeface="Calibri" panose="020F0502020204030204" pitchFamily="34" charset="0"/>
                <a:cs typeface="Calibri" panose="020F0502020204030204" pitchFamily="34" charset="0"/>
              </a:rPr>
              <a:t>E</a:t>
            </a:r>
            <a:r>
              <a:rPr lang="en-GB" sz="2400" dirty="0" smtClean="0">
                <a:solidFill>
                  <a:schemeClr val="bg1"/>
                </a:solidFill>
                <a:latin typeface="Calibri" panose="020F0502020204030204" pitchFamily="34" charset="0"/>
                <a:cs typeface="Calibri" panose="020F0502020204030204" pitchFamily="34" charset="0"/>
              </a:rPr>
              <a:t>very </a:t>
            </a:r>
            <a:r>
              <a:rPr lang="en-GB" sz="2400" dirty="0">
                <a:solidFill>
                  <a:schemeClr val="bg1"/>
                </a:solidFill>
                <a:latin typeface="Calibri" panose="020F0502020204030204" pitchFamily="34" charset="0"/>
                <a:cs typeface="Calibri" panose="020F0502020204030204" pitchFamily="34" charset="0"/>
              </a:rPr>
              <a:t>child needs a </a:t>
            </a:r>
            <a:r>
              <a:rPr lang="en-GB" sz="2400" b="1" dirty="0">
                <a:solidFill>
                  <a:schemeClr val="bg1"/>
                </a:solidFill>
                <a:latin typeface="Calibri" panose="020F0502020204030204" pitchFamily="34" charset="0"/>
                <a:cs typeface="Calibri" panose="020F0502020204030204" pitchFamily="34" charset="0"/>
              </a:rPr>
              <a:t>named</a:t>
            </a:r>
            <a:r>
              <a:rPr lang="en-GB" sz="2400" dirty="0">
                <a:solidFill>
                  <a:schemeClr val="bg1"/>
                </a:solidFill>
                <a:latin typeface="Calibri" panose="020F0502020204030204" pitchFamily="34" charset="0"/>
                <a:cs typeface="Calibri" panose="020F0502020204030204" pitchFamily="34" charset="0"/>
              </a:rPr>
              <a:t> PE Kit in </a:t>
            </a:r>
            <a:r>
              <a:rPr lang="en-GB" sz="2400" dirty="0" smtClean="0">
                <a:solidFill>
                  <a:schemeClr val="bg1"/>
                </a:solidFill>
                <a:latin typeface="Calibri" panose="020F0502020204030204" pitchFamily="34" charset="0"/>
                <a:cs typeface="Calibri" panose="020F0502020204030204" pitchFamily="34" charset="0"/>
              </a:rPr>
              <a:t>School. A soft shell jacket would be a good idea for the rainier months; fashion jackets are not </a:t>
            </a:r>
            <a:r>
              <a:rPr lang="en-GB" sz="2400" dirty="0" err="1" smtClean="0">
                <a:solidFill>
                  <a:schemeClr val="bg1"/>
                </a:solidFill>
                <a:latin typeface="Calibri" panose="020F0502020204030204" pitchFamily="34" charset="0"/>
                <a:cs typeface="Calibri" panose="020F0502020204030204" pitchFamily="34" charset="0"/>
              </a:rPr>
              <a:t>practicle</a:t>
            </a:r>
            <a:r>
              <a:rPr lang="en-GB" sz="2400" dirty="0" smtClean="0">
                <a:solidFill>
                  <a:schemeClr val="bg1"/>
                </a:solidFill>
                <a:latin typeface="Calibri" panose="020F0502020204030204" pitchFamily="34" charset="0"/>
                <a:cs typeface="Calibri" panose="020F0502020204030204" pitchFamily="34" charset="0"/>
              </a:rPr>
              <a:t>. </a:t>
            </a:r>
            <a:endParaRPr lang="en-GB" sz="2400"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36F67C8-A58B-468B-9822-6E903E4D1466}"/>
              </a:ext>
            </a:extLst>
          </p:cNvPr>
          <p:cNvSpPr txBox="1"/>
          <p:nvPr/>
        </p:nvSpPr>
        <p:spPr>
          <a:xfrm>
            <a:off x="420086" y="4297330"/>
            <a:ext cx="7056784" cy="1938992"/>
          </a:xfrm>
          <a:prstGeom prst="rect">
            <a:avLst/>
          </a:prstGeom>
          <a:noFill/>
        </p:spPr>
        <p:txBody>
          <a:bodyPr wrap="square">
            <a:spAutoFit/>
          </a:bodyPr>
          <a:lstStyle/>
          <a:p>
            <a:r>
              <a:rPr lang="en-US" sz="2400" dirty="0">
                <a:solidFill>
                  <a:schemeClr val="bg1"/>
                </a:solidFill>
                <a:latin typeface="Calibri" panose="020F0502020204030204" pitchFamily="34" charset="0"/>
                <a:cs typeface="Calibri" panose="020F0502020204030204" pitchFamily="34" charset="0"/>
              </a:rPr>
              <a:t>P.E. Kit:</a:t>
            </a:r>
          </a:p>
          <a:p>
            <a:r>
              <a:rPr lang="en-US" sz="2400" dirty="0">
                <a:solidFill>
                  <a:schemeClr val="bg1"/>
                </a:solidFill>
                <a:latin typeface="Calibri" panose="020F0502020204030204" pitchFamily="34" charset="0"/>
                <a:cs typeface="Calibri" panose="020F0502020204030204" pitchFamily="34" charset="0"/>
              </a:rPr>
              <a:t>1. House </a:t>
            </a:r>
            <a:r>
              <a:rPr lang="en-US" sz="2400" dirty="0" err="1">
                <a:solidFill>
                  <a:schemeClr val="bg1"/>
                </a:solidFill>
                <a:latin typeface="Calibri" panose="020F0502020204030204" pitchFamily="34" charset="0"/>
                <a:cs typeface="Calibri" panose="020F0502020204030204" pitchFamily="34" charset="0"/>
              </a:rPr>
              <a:t>colour</a:t>
            </a:r>
            <a:r>
              <a:rPr lang="en-US" sz="2400" dirty="0">
                <a:solidFill>
                  <a:schemeClr val="bg1"/>
                </a:solidFill>
                <a:latin typeface="Calibri" panose="020F0502020204030204" pitchFamily="34" charset="0"/>
                <a:cs typeface="Calibri" panose="020F0502020204030204" pitchFamily="34" charset="0"/>
              </a:rPr>
              <a:t> top and black shorts. </a:t>
            </a:r>
          </a:p>
          <a:p>
            <a:r>
              <a:rPr lang="en-US" sz="2400" dirty="0">
                <a:solidFill>
                  <a:schemeClr val="bg1"/>
                </a:solidFill>
                <a:latin typeface="Calibri" panose="020F0502020204030204" pitchFamily="34" charset="0"/>
                <a:cs typeface="Calibri" panose="020F0502020204030204" pitchFamily="34" charset="0"/>
              </a:rPr>
              <a:t>2. White trainers or black daps </a:t>
            </a:r>
            <a:r>
              <a:rPr lang="en-US" sz="2400" dirty="0" err="1" smtClean="0">
                <a:solidFill>
                  <a:schemeClr val="bg1"/>
                </a:solidFill>
                <a:latin typeface="Calibri" panose="020F0502020204030204" pitchFamily="34" charset="0"/>
                <a:cs typeface="Calibri" panose="020F0502020204030204" pitchFamily="34" charset="0"/>
              </a:rPr>
              <a:t>plimsolls</a:t>
            </a:r>
            <a:r>
              <a:rPr lang="en-US" sz="2400" dirty="0" smtClean="0">
                <a:solidFill>
                  <a:schemeClr val="bg1"/>
                </a:solidFill>
                <a:latin typeface="Calibri" panose="020F0502020204030204" pitchFamily="34" charset="0"/>
                <a:cs typeface="Calibri" panose="020F0502020204030204" pitchFamily="34" charset="0"/>
              </a:rPr>
              <a:t> and </a:t>
            </a:r>
            <a:r>
              <a:rPr lang="en-US" sz="2400" dirty="0">
                <a:solidFill>
                  <a:schemeClr val="bg1"/>
                </a:solidFill>
                <a:latin typeface="Calibri" panose="020F0502020204030204" pitchFamily="34" charset="0"/>
                <a:cs typeface="Calibri" panose="020F0502020204030204" pitchFamily="34" charset="0"/>
              </a:rPr>
              <a:t>socks. </a:t>
            </a:r>
          </a:p>
          <a:p>
            <a:r>
              <a:rPr lang="en-US" sz="2400" dirty="0">
                <a:solidFill>
                  <a:schemeClr val="bg1"/>
                </a:solidFill>
                <a:latin typeface="Calibri" panose="020F0502020204030204" pitchFamily="34" charset="0"/>
                <a:cs typeface="Calibri" panose="020F0502020204030204" pitchFamily="34" charset="0"/>
              </a:rPr>
              <a:t>3. Children may wear a jumper and trousers when it is cold/rainy, but these must also be black. </a:t>
            </a:r>
          </a:p>
        </p:txBody>
      </p:sp>
      <p:pic>
        <p:nvPicPr>
          <p:cNvPr id="3076" name="Picture 4" descr="Cartoon-Kids-Playing-Sports-PE - Sound and District Primary School">
            <a:extLst>
              <a:ext uri="{FF2B5EF4-FFF2-40B4-BE49-F238E27FC236}">
                <a16:creationId xmlns:a16="http://schemas.microsoft.com/office/drawing/2014/main" id="{A49573EA-4EEB-435D-BDCB-7438B883B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992718"/>
            <a:ext cx="2508870" cy="130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7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Reading</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1232748"/>
            <a:ext cx="8892480" cy="5170646"/>
          </a:xfrm>
          <a:prstGeom prst="rect">
            <a:avLst/>
          </a:prstGeom>
          <a:noFill/>
        </p:spPr>
        <p:txBody>
          <a:bodyPr wrap="square" rtlCol="0">
            <a:spAutoFit/>
          </a:bodyPr>
          <a:lstStyle/>
          <a:p>
            <a:r>
              <a:rPr lang="en-GB" sz="3200" b="1" dirty="0">
                <a:solidFill>
                  <a:schemeClr val="bg1"/>
                </a:solidFill>
                <a:latin typeface="Calibri" panose="020F0502020204030204" pitchFamily="34" charset="0"/>
                <a:cs typeface="Calibri" panose="020F0502020204030204" pitchFamily="34" charset="0"/>
              </a:rPr>
              <a:t>In school:</a:t>
            </a:r>
            <a:endParaRPr lang="en-GB" sz="1050" dirty="0">
              <a:solidFill>
                <a:schemeClr val="bg1"/>
              </a:solidFill>
              <a:latin typeface="Calibri" panose="020F0502020204030204" pitchFamily="34" charset="0"/>
              <a:cs typeface="Calibri" panose="020F0502020204030204" pitchFamily="34" charset="0"/>
            </a:endParaRPr>
          </a:p>
          <a:p>
            <a:r>
              <a:rPr lang="en-GB" sz="2800" dirty="0">
                <a:solidFill>
                  <a:prstClr val="white"/>
                </a:solidFill>
                <a:latin typeface="Calibri" panose="020F0502020204030204" pitchFamily="34" charset="0"/>
                <a:cs typeface="Calibri" panose="020F0502020204030204" pitchFamily="34" charset="0"/>
              </a:rPr>
              <a:t>Guided reading  </a:t>
            </a:r>
            <a:r>
              <a:rPr lang="en-GB" sz="3200" dirty="0">
                <a:solidFill>
                  <a:schemeClr val="bg1"/>
                </a:solidFill>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VIPERS (please see handout attached)</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Focus on comprehension skills gearing up to Reading SATs paper</a:t>
            </a:r>
          </a:p>
          <a:p>
            <a:endParaRPr lang="en-GB" sz="1050" dirty="0">
              <a:solidFill>
                <a:schemeClr val="bg1"/>
              </a:solidFill>
              <a:latin typeface="Calibri" panose="020F0502020204030204" pitchFamily="34" charset="0"/>
              <a:cs typeface="Calibri" panose="020F0502020204030204" pitchFamily="34" charset="0"/>
            </a:endParaRPr>
          </a:p>
          <a:p>
            <a:endParaRPr lang="en-GB" sz="1050" dirty="0">
              <a:solidFill>
                <a:schemeClr val="bg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Library and Reading for Pleasure</a:t>
            </a:r>
            <a:r>
              <a:rPr lang="en-GB" dirty="0">
                <a:solidFill>
                  <a:prstClr val="white"/>
                </a:solidFill>
                <a:latin typeface="Calibri" panose="020F0502020204030204" pitchFamily="34" charset="0"/>
                <a:cs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white"/>
                </a:solidFill>
                <a:latin typeface="Calibri" panose="020F0502020204030204" pitchFamily="34" charset="0"/>
                <a:cs typeface="Calibri" panose="020F0502020204030204" pitchFamily="34" charset="0"/>
              </a:rPr>
              <a:t>The children read independently in class every day as well as listening to our class book read aloud.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white"/>
                </a:solidFill>
                <a:latin typeface="Calibri" panose="020F0502020204030204" pitchFamily="34" charset="0"/>
                <a:cs typeface="Calibri" panose="020F0502020204030204" pitchFamily="34" charset="0"/>
              </a:rPr>
              <a:t>They are also given </a:t>
            </a:r>
            <a:r>
              <a:rPr kumimoji="0" lang="en-GB"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opportunity to change their book </a:t>
            </a:r>
            <a:r>
              <a:rPr kumimoji="0" lang="en-GB"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atleast</a:t>
            </a:r>
            <a:r>
              <a:rPr kumimoji="0" lang="en-GB"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once a week in the </a:t>
            </a:r>
            <a:r>
              <a:rPr kumimoji="0" lang="en-GB"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Calibri" panose="020F0502020204030204" pitchFamily="34" charset="0"/>
              </a:rPr>
              <a:t>library</a:t>
            </a:r>
            <a:r>
              <a:rPr lang="en-GB" dirty="0" smtClean="0">
                <a:solidFill>
                  <a:prstClr val="white"/>
                </a:solidFill>
                <a:latin typeface="Calibri" panose="020F0502020204030204" pitchFamily="34" charset="0"/>
                <a:cs typeface="Calibri" panose="020F050202020403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solidFill>
                  <a:prstClr val="white"/>
                </a:solidFill>
                <a:latin typeface="Calibri" panose="020F0502020204030204" pitchFamily="34" charset="0"/>
                <a:cs typeface="Calibri" panose="020F0502020204030204" pitchFamily="34" charset="0"/>
              </a:rPr>
              <a:t>ICT Suite – transforming!</a:t>
            </a:r>
            <a:endParaRPr lang="en-GB" dirty="0">
              <a:solidFill>
                <a:prstClr val="white"/>
              </a:solidFill>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GB"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Reading Assistant </a:t>
            </a:r>
            <a:endParaRPr lang="en-GB" sz="1600" dirty="0">
              <a:solidFill>
                <a:prstClr val="white"/>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bg1"/>
                </a:solidFill>
                <a:latin typeface="Calibri" panose="020F0502020204030204" pitchFamily="34" charset="0"/>
                <a:cs typeface="Calibri" panose="020F0502020204030204" pitchFamily="34" charset="0"/>
              </a:rPr>
              <a:t>A select few children will be listened to. These are children who need </a:t>
            </a:r>
            <a:r>
              <a:rPr lang="en-GB" u="sng" dirty="0">
                <a:solidFill>
                  <a:schemeClr val="bg1"/>
                </a:solidFill>
                <a:latin typeface="Calibri" panose="020F0502020204030204" pitchFamily="34" charset="0"/>
                <a:cs typeface="Calibri" panose="020F0502020204030204" pitchFamily="34" charset="0"/>
              </a:rPr>
              <a:t>extra </a:t>
            </a:r>
            <a:r>
              <a:rPr lang="en-GB" dirty="0">
                <a:solidFill>
                  <a:schemeClr val="bg1"/>
                </a:solidFill>
                <a:latin typeface="Calibri" panose="020F0502020204030204" pitchFamily="34" charset="0"/>
                <a:cs typeface="Calibri" panose="020F0502020204030204" pitchFamily="34" charset="0"/>
              </a:rPr>
              <a:t>support in reading comprehension</a:t>
            </a:r>
            <a:endParaRPr kumimoji="0" lang="en-GB"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endParaRPr lang="en-GB" sz="900" dirty="0">
              <a:solidFill>
                <a:schemeClr val="bg1"/>
              </a:solidFill>
              <a:latin typeface="Calibri" panose="020F0502020204030204" pitchFamily="34" charset="0"/>
              <a:cs typeface="Calibri" panose="020F0502020204030204" pitchFamily="34" charset="0"/>
            </a:endParaRPr>
          </a:p>
        </p:txBody>
      </p:sp>
      <p:pic>
        <p:nvPicPr>
          <p:cNvPr id="7170" name="Picture 2" descr="C:\Users\Jess\AppData\Local\Microsoft\Windows\Temporary Internet Files\Content.IE5\HB2XBH9Z\MC9004379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7261" y="908720"/>
            <a:ext cx="1816100" cy="173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327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Meet The Team</a:t>
            </a:r>
          </a:p>
        </p:txBody>
      </p:sp>
      <p:sp>
        <p:nvSpPr>
          <p:cNvPr id="7" name="TextBox 6"/>
          <p:cNvSpPr txBox="1"/>
          <p:nvPr/>
        </p:nvSpPr>
        <p:spPr>
          <a:xfrm>
            <a:off x="1005136" y="2247372"/>
            <a:ext cx="2664296" cy="2739211"/>
          </a:xfrm>
          <a:prstGeom prst="rect">
            <a:avLst/>
          </a:prstGeom>
          <a:noFill/>
        </p:spPr>
        <p:txBody>
          <a:bodyPr wrap="square" rtlCol="0">
            <a:spAutoFit/>
          </a:bodyPr>
          <a:lstStyle/>
          <a:p>
            <a:endParaRPr lang="en-GB" sz="2800" dirty="0">
              <a:solidFill>
                <a:schemeClr val="bg1"/>
              </a:solidFill>
              <a:latin typeface="Calibri" panose="020F0502020204030204" pitchFamily="34" charset="0"/>
              <a:cs typeface="Calibri" panose="020F0502020204030204" pitchFamily="34" charset="0"/>
            </a:endParaRPr>
          </a:p>
          <a:p>
            <a:r>
              <a:rPr lang="en-GB" dirty="0">
                <a:solidFill>
                  <a:schemeClr val="bg1"/>
                </a:solidFill>
                <a:latin typeface="Calibri" panose="020F0502020204030204" pitchFamily="34" charset="0"/>
                <a:cs typeface="Calibri" panose="020F0502020204030204" pitchFamily="34" charset="0"/>
              </a:rPr>
              <a:t>Class </a:t>
            </a:r>
            <a:r>
              <a:rPr lang="en-GB" dirty="0" smtClean="0">
                <a:solidFill>
                  <a:schemeClr val="bg1"/>
                </a:solidFill>
                <a:latin typeface="Calibri" panose="020F0502020204030204" pitchFamily="34" charset="0"/>
                <a:cs typeface="Calibri" panose="020F0502020204030204" pitchFamily="34" charset="0"/>
              </a:rPr>
              <a:t>Teacher</a:t>
            </a:r>
          </a:p>
          <a:p>
            <a:endParaRPr lang="en-GB" dirty="0">
              <a:solidFill>
                <a:schemeClr val="bg1"/>
              </a:solidFill>
              <a:latin typeface="Calibri" panose="020F0502020204030204" pitchFamily="34" charset="0"/>
              <a:cs typeface="Calibri" panose="020F0502020204030204" pitchFamily="34" charset="0"/>
            </a:endParaRPr>
          </a:p>
          <a:p>
            <a:r>
              <a:rPr lang="en-GB" dirty="0" smtClean="0">
                <a:solidFill>
                  <a:schemeClr val="bg1"/>
                </a:solidFill>
                <a:latin typeface="Calibri" panose="020F0502020204030204" pitchFamily="34" charset="0"/>
                <a:cs typeface="Calibri" panose="020F0502020204030204" pitchFamily="34" charset="0"/>
              </a:rPr>
              <a:t>Mr Cadden</a:t>
            </a:r>
          </a:p>
          <a:p>
            <a:endParaRPr lang="en-GB" dirty="0">
              <a:solidFill>
                <a:schemeClr val="bg1"/>
              </a:solidFill>
              <a:latin typeface="Calibri" panose="020F0502020204030204" pitchFamily="34" charset="0"/>
              <a:cs typeface="Calibri" panose="020F0502020204030204" pitchFamily="34" charset="0"/>
            </a:endParaRPr>
          </a:p>
          <a:p>
            <a:endParaRPr lang="en-GB" dirty="0" smtClean="0">
              <a:solidFill>
                <a:schemeClr val="bg1"/>
              </a:solidFill>
              <a:latin typeface="Calibri" panose="020F0502020204030204" pitchFamily="34" charset="0"/>
              <a:cs typeface="Calibri" panose="020F0502020204030204" pitchFamily="34" charset="0"/>
            </a:endParaRPr>
          </a:p>
          <a:p>
            <a:r>
              <a:rPr lang="en-GB" dirty="0" smtClean="0">
                <a:solidFill>
                  <a:schemeClr val="bg1"/>
                </a:solidFill>
                <a:latin typeface="Calibri" panose="020F0502020204030204" pitchFamily="34" charset="0"/>
                <a:cs typeface="Calibri" panose="020F0502020204030204" pitchFamily="34" charset="0"/>
              </a:rPr>
              <a:t>Mrs Griffiths</a:t>
            </a:r>
          </a:p>
          <a:p>
            <a:r>
              <a:rPr lang="en-GB" dirty="0" smtClean="0">
                <a:solidFill>
                  <a:schemeClr val="bg1"/>
                </a:solidFill>
                <a:latin typeface="Calibri" panose="020F0502020204030204" pitchFamily="34" charset="0"/>
                <a:cs typeface="Calibri" panose="020F0502020204030204" pitchFamily="34" charset="0"/>
              </a:rPr>
              <a:t>Wednesday afternoon</a:t>
            </a:r>
            <a:endParaRPr lang="en-GB" dirty="0">
              <a:solidFill>
                <a:schemeClr val="bg1"/>
              </a:solidFill>
              <a:latin typeface="Calibri" panose="020F0502020204030204" pitchFamily="34" charset="0"/>
              <a:cs typeface="Calibri" panose="020F0502020204030204" pitchFamily="34" charset="0"/>
            </a:endParaRPr>
          </a:p>
          <a:p>
            <a:endParaRPr lang="en-GB" dirty="0">
              <a:solidFill>
                <a:schemeClr val="bg1"/>
              </a:solidFill>
              <a:latin typeface="Calibri" panose="020F0502020204030204" pitchFamily="34" charset="0"/>
              <a:cs typeface="Calibri" panose="020F0502020204030204" pitchFamily="34" charset="0"/>
            </a:endParaRPr>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563888" y="3154903"/>
            <a:ext cx="2920995" cy="1077218"/>
          </a:xfrm>
          <a:prstGeom prst="rect">
            <a:avLst/>
          </a:prstGeom>
          <a:noFill/>
        </p:spPr>
        <p:txBody>
          <a:bodyPr wrap="square" rtlCol="0">
            <a:spAutoFit/>
          </a:bodyPr>
          <a:lstStyle/>
          <a:p>
            <a:pPr algn="r"/>
            <a:r>
              <a:rPr lang="en-GB" sz="2800" dirty="0">
                <a:solidFill>
                  <a:schemeClr val="bg1"/>
                </a:solidFill>
                <a:latin typeface="Calibri" panose="020F0502020204030204" pitchFamily="34" charset="0"/>
                <a:cs typeface="Calibri" panose="020F0502020204030204" pitchFamily="34" charset="0"/>
              </a:rPr>
              <a:t>Mrs </a:t>
            </a:r>
            <a:r>
              <a:rPr lang="en-GB" sz="2800" dirty="0" err="1">
                <a:solidFill>
                  <a:schemeClr val="bg1"/>
                </a:solidFill>
                <a:latin typeface="Calibri" panose="020F0502020204030204" pitchFamily="34" charset="0"/>
                <a:cs typeface="Calibri" panose="020F0502020204030204" pitchFamily="34" charset="0"/>
              </a:rPr>
              <a:t>Noad</a:t>
            </a:r>
            <a:endParaRPr lang="en-GB" sz="2800" dirty="0">
              <a:solidFill>
                <a:schemeClr val="bg1"/>
              </a:solidFill>
              <a:latin typeface="Calibri" panose="020F0502020204030204" pitchFamily="34" charset="0"/>
              <a:cs typeface="Calibri" panose="020F0502020204030204" pitchFamily="34" charset="0"/>
            </a:endParaRPr>
          </a:p>
          <a:p>
            <a:pPr algn="r"/>
            <a:r>
              <a:rPr lang="en-GB" dirty="0" smtClean="0">
                <a:solidFill>
                  <a:schemeClr val="bg1"/>
                </a:solidFill>
                <a:latin typeface="Calibri" panose="020F0502020204030204" pitchFamily="34" charset="0"/>
                <a:cs typeface="Calibri" panose="020F0502020204030204" pitchFamily="34" charset="0"/>
              </a:rPr>
              <a:t>HLTA</a:t>
            </a:r>
            <a:endParaRPr lang="en-GB" dirty="0">
              <a:solidFill>
                <a:schemeClr val="bg1"/>
              </a:solidFill>
              <a:latin typeface="Calibri" panose="020F0502020204030204" pitchFamily="34" charset="0"/>
              <a:cs typeface="Calibri" panose="020F0502020204030204" pitchFamily="34" charset="0"/>
            </a:endParaRPr>
          </a:p>
          <a:p>
            <a:pPr algn="r"/>
            <a:r>
              <a:rPr lang="en-GB" b="1" dirty="0" smtClean="0">
                <a:solidFill>
                  <a:schemeClr val="bg1"/>
                </a:solidFill>
                <a:latin typeface="Calibri" panose="020F0502020204030204" pitchFamily="34" charset="0"/>
                <a:cs typeface="Calibri" panose="020F0502020204030204" pitchFamily="34" charset="0"/>
              </a:rPr>
              <a:t>Thursday afternoon</a:t>
            </a:r>
            <a:endParaRPr lang="en-GB"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9611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Reading</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1432590"/>
            <a:ext cx="8496944" cy="4832092"/>
          </a:xfrm>
          <a:prstGeom prst="rect">
            <a:avLst/>
          </a:prstGeom>
          <a:noFill/>
        </p:spPr>
        <p:txBody>
          <a:bodyPr wrap="square" rtlCol="0">
            <a:spAutoFit/>
          </a:bodyPr>
          <a:lstStyle/>
          <a:p>
            <a:r>
              <a:rPr lang="en-GB" sz="3200" b="1" dirty="0">
                <a:solidFill>
                  <a:schemeClr val="bg1"/>
                </a:solidFill>
                <a:latin typeface="Calibri" panose="020F0502020204030204" pitchFamily="34" charset="0"/>
                <a:cs typeface="Calibri" panose="020F0502020204030204" pitchFamily="34" charset="0"/>
              </a:rPr>
              <a:t>At home:</a:t>
            </a:r>
          </a:p>
          <a:p>
            <a:pPr algn="ctr"/>
            <a:endParaRPr lang="en-GB" sz="2400" dirty="0">
              <a:solidFill>
                <a:prstClr val="white"/>
              </a:solidFill>
              <a:latin typeface="Calibri" panose="020F0502020204030204" pitchFamily="34" charset="0"/>
              <a:cs typeface="Calibri" panose="020F0502020204030204" pitchFamily="34" charset="0"/>
            </a:endParaRPr>
          </a:p>
          <a:p>
            <a:pPr algn="ctr"/>
            <a:r>
              <a:rPr lang="en-GB" sz="2400" dirty="0">
                <a:solidFill>
                  <a:prstClr val="white"/>
                </a:solidFill>
                <a:latin typeface="Calibri" panose="020F0502020204030204" pitchFamily="34" charset="0"/>
                <a:cs typeface="Calibri" panose="020F0502020204030204" pitchFamily="34" charset="0"/>
              </a:rPr>
              <a:t>Every child should be reading </a:t>
            </a:r>
            <a:r>
              <a:rPr lang="en-GB" sz="2400" b="1" dirty="0" smtClean="0">
                <a:solidFill>
                  <a:prstClr val="white"/>
                </a:solidFill>
                <a:latin typeface="Calibri" panose="020F0502020204030204" pitchFamily="34" charset="0"/>
                <a:cs typeface="Calibri" panose="020F0502020204030204" pitchFamily="34" charset="0"/>
              </a:rPr>
              <a:t>at least </a:t>
            </a:r>
            <a:r>
              <a:rPr lang="en-GB" sz="2400" dirty="0">
                <a:solidFill>
                  <a:prstClr val="white"/>
                </a:solidFill>
                <a:latin typeface="Calibri" panose="020F0502020204030204" pitchFamily="34" charset="0"/>
                <a:cs typeface="Calibri" panose="020F0502020204030204" pitchFamily="34" charset="0"/>
              </a:rPr>
              <a:t>5 times a week at home</a:t>
            </a:r>
          </a:p>
          <a:p>
            <a:endParaRPr lang="en-GB" sz="2800" dirty="0">
              <a:solidFill>
                <a:prstClr val="white"/>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800" dirty="0">
                <a:solidFill>
                  <a:prstClr val="white"/>
                </a:solidFill>
                <a:latin typeface="Calibri" panose="020F0502020204030204" pitchFamily="34" charset="0"/>
                <a:cs typeface="Calibri" panose="020F0502020204030204" pitchFamily="34" charset="0"/>
              </a:rPr>
              <a:t>Coloured Book Bands  </a:t>
            </a:r>
          </a:p>
          <a:p>
            <a:r>
              <a:rPr lang="en-GB" dirty="0">
                <a:solidFill>
                  <a:schemeClr val="bg1"/>
                </a:solidFill>
                <a:latin typeface="Calibri" panose="020F0502020204030204" pitchFamily="34" charset="0"/>
                <a:cs typeface="Calibri" panose="020F0502020204030204" pitchFamily="34" charset="0"/>
              </a:rPr>
              <a:t>with an adult to be recorded in reading record. </a:t>
            </a:r>
          </a:p>
          <a:p>
            <a:endParaRPr lang="en-GB"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2800" dirty="0">
                <a:solidFill>
                  <a:prstClr val="white"/>
                </a:solidFill>
                <a:latin typeface="Calibri" panose="020F0502020204030204" pitchFamily="34" charset="0"/>
                <a:cs typeface="Calibri" panose="020F0502020204030204" pitchFamily="34" charset="0"/>
              </a:rPr>
              <a:t> ‘Free Reader’ </a:t>
            </a:r>
          </a:p>
          <a:p>
            <a:r>
              <a:rPr lang="en-GB" dirty="0">
                <a:solidFill>
                  <a:schemeClr val="bg1"/>
                </a:solidFill>
                <a:latin typeface="Calibri" panose="020F0502020204030204" pitchFamily="34" charset="0"/>
                <a:cs typeface="Calibri" panose="020F0502020204030204" pitchFamily="34" charset="0"/>
              </a:rPr>
              <a:t>2 times with adult, 3 times independently but still signed by adult.</a:t>
            </a:r>
          </a:p>
          <a:p>
            <a:endParaRPr lang="en-GB" dirty="0">
              <a:solidFill>
                <a:schemeClr val="bg1"/>
              </a:solidFill>
              <a:latin typeface="Calibri" panose="020F0502020204030204" pitchFamily="34" charset="0"/>
              <a:cs typeface="Calibri" panose="020F0502020204030204" pitchFamily="34" charset="0"/>
            </a:endParaRPr>
          </a:p>
          <a:p>
            <a:endParaRPr lang="en-GB" dirty="0">
              <a:solidFill>
                <a:schemeClr val="bg1"/>
              </a:solidFill>
              <a:latin typeface="Calibri" panose="020F0502020204030204" pitchFamily="34" charset="0"/>
              <a:cs typeface="Calibri" panose="020F0502020204030204" pitchFamily="34" charset="0"/>
            </a:endParaRPr>
          </a:p>
          <a:p>
            <a:r>
              <a:rPr lang="en-GB" dirty="0">
                <a:solidFill>
                  <a:schemeClr val="bg1"/>
                </a:solidFill>
                <a:latin typeface="Calibri" panose="020F0502020204030204" pitchFamily="34" charset="0"/>
                <a:cs typeface="Calibri" panose="020F0502020204030204" pitchFamily="34" charset="0"/>
              </a:rPr>
              <a:t>Children change their books independently and can take books home from class.</a:t>
            </a:r>
          </a:p>
          <a:p>
            <a:r>
              <a:rPr lang="en-GB" dirty="0">
                <a:solidFill>
                  <a:schemeClr val="bg1"/>
                </a:solidFill>
                <a:latin typeface="Calibri" panose="020F0502020204030204" pitchFamily="34" charset="0"/>
                <a:cs typeface="Calibri" panose="020F0502020204030204" pitchFamily="34" charset="0"/>
              </a:rPr>
              <a:t>They are also allowed to bring home books in, but these must be kept on their desk and not shared with friends at this time. </a:t>
            </a:r>
          </a:p>
        </p:txBody>
      </p:sp>
      <p:pic>
        <p:nvPicPr>
          <p:cNvPr id="7171" name="Picture 3" descr="C:\Users\Jess\AppData\Local\Microsoft\Windows\Temporary Internet Files\Content.IE5\B1T8CHL7\MC9004420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4922" y="3284984"/>
            <a:ext cx="16033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Jess\AppData\Local\Microsoft\Windows\Temporary Internet Files\Content.IE5\LCP4LCR9\MC90039075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94578"/>
            <a:ext cx="1826057" cy="146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07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4736" y="332656"/>
            <a:ext cx="6485655"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Maths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356499"/>
            <a:ext cx="8748465" cy="3200876"/>
          </a:xfrm>
          <a:prstGeom prst="rect">
            <a:avLst/>
          </a:prstGeom>
        </p:spPr>
        <p:txBody>
          <a:bodyPr wrap="square">
            <a:spAutoFit/>
          </a:bodyPr>
          <a:lstStyle/>
          <a:p>
            <a:r>
              <a:rPr lang="en-GB" sz="3200" b="1" dirty="0">
                <a:solidFill>
                  <a:schemeClr val="bg1"/>
                </a:solidFill>
                <a:latin typeface="Calibri" panose="020F0502020204030204" pitchFamily="34" charset="0"/>
                <a:cs typeface="Calibri" panose="020F0502020204030204" pitchFamily="34" charset="0"/>
              </a:rPr>
              <a:t>In school:</a:t>
            </a:r>
          </a:p>
          <a:p>
            <a:r>
              <a:rPr lang="en-GB" sz="2800" dirty="0">
                <a:solidFill>
                  <a:prstClr val="white"/>
                </a:solidFill>
                <a:latin typeface="Calibri" panose="020F0502020204030204" pitchFamily="34" charset="0"/>
                <a:cs typeface="Calibri" panose="020F0502020204030204" pitchFamily="34" charset="0"/>
              </a:rPr>
              <a:t>Arithmetic </a:t>
            </a:r>
            <a:r>
              <a:rPr lang="en-GB" sz="2000" dirty="0" smtClean="0">
                <a:solidFill>
                  <a:schemeClr val="bg1"/>
                </a:solidFill>
                <a:latin typeface="Calibri" panose="020F0502020204030204" pitchFamily="34" charset="0"/>
                <a:cs typeface="Calibri" panose="020F0502020204030204" pitchFamily="34" charset="0"/>
              </a:rPr>
              <a:t> </a:t>
            </a:r>
            <a:endParaRPr lang="en-GB" sz="20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Taught explicit skill separate from normal maths lessons.</a:t>
            </a: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Focus on skills related to SATs Arithmetic Test.</a:t>
            </a:r>
          </a:p>
          <a:p>
            <a:endParaRPr lang="en-GB" sz="600" dirty="0">
              <a:solidFill>
                <a:schemeClr val="bg1"/>
              </a:solidFill>
              <a:latin typeface="Calibri" panose="020F0502020204030204" pitchFamily="34" charset="0"/>
              <a:cs typeface="Calibri" panose="020F0502020204030204" pitchFamily="34" charset="0"/>
            </a:endParaRPr>
          </a:p>
          <a:p>
            <a:endParaRPr lang="en-GB" sz="2800" dirty="0">
              <a:solidFill>
                <a:prstClr val="white"/>
              </a:solidFill>
              <a:latin typeface="Calibri" panose="020F0502020204030204" pitchFamily="34" charset="0"/>
              <a:cs typeface="Calibri" panose="020F0502020204030204" pitchFamily="34" charset="0"/>
            </a:endParaRPr>
          </a:p>
          <a:p>
            <a:r>
              <a:rPr lang="en-GB" sz="2800" dirty="0">
                <a:solidFill>
                  <a:prstClr val="white"/>
                </a:solidFill>
                <a:latin typeface="Calibri" panose="020F0502020204030204" pitchFamily="34" charset="0"/>
                <a:cs typeface="Calibri" panose="020F0502020204030204" pitchFamily="34" charset="0"/>
              </a:rPr>
              <a:t>Maths Assistant </a:t>
            </a:r>
            <a:endParaRPr lang="en-GB" sz="20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A select few children will be taught explicit arithmetic skills in 1:1 sessions. These are children who need </a:t>
            </a:r>
            <a:r>
              <a:rPr lang="en-GB" sz="2000" u="sng" dirty="0">
                <a:solidFill>
                  <a:schemeClr val="bg1"/>
                </a:solidFill>
                <a:latin typeface="Calibri" panose="020F0502020204030204" pitchFamily="34" charset="0"/>
                <a:cs typeface="Calibri" panose="020F0502020204030204" pitchFamily="34" charset="0"/>
              </a:rPr>
              <a:t>extra</a:t>
            </a:r>
            <a:r>
              <a:rPr lang="en-GB" sz="2000" dirty="0">
                <a:solidFill>
                  <a:schemeClr val="bg1"/>
                </a:solidFill>
                <a:latin typeface="Calibri" panose="020F0502020204030204" pitchFamily="34" charset="0"/>
                <a:cs typeface="Calibri" panose="020F0502020204030204" pitchFamily="34" charset="0"/>
              </a:rPr>
              <a:t> support in arithmetic.</a:t>
            </a:r>
          </a:p>
        </p:txBody>
      </p:sp>
    </p:spTree>
    <p:extLst>
      <p:ext uri="{BB962C8B-B14F-4D97-AF65-F5344CB8AC3E}">
        <p14:creationId xmlns:p14="http://schemas.microsoft.com/office/powerpoint/2010/main" val="2497913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4736" y="332656"/>
            <a:ext cx="6485655"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Maths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356499"/>
            <a:ext cx="8748465" cy="4562788"/>
          </a:xfrm>
          <a:prstGeom prst="rect">
            <a:avLst/>
          </a:prstGeom>
        </p:spPr>
        <p:txBody>
          <a:bodyPr wrap="square">
            <a:spAutoFit/>
          </a:bodyPr>
          <a:lstStyle/>
          <a:p>
            <a:r>
              <a:rPr lang="en-GB" sz="3200" b="1" dirty="0">
                <a:solidFill>
                  <a:schemeClr val="bg1"/>
                </a:solidFill>
                <a:latin typeface="Calibri" panose="020F0502020204030204" pitchFamily="34" charset="0"/>
                <a:cs typeface="Calibri" panose="020F0502020204030204" pitchFamily="34" charset="0"/>
              </a:rPr>
              <a:t>At home:</a:t>
            </a:r>
          </a:p>
          <a:p>
            <a:endParaRPr lang="en-GB" sz="1050" dirty="0">
              <a:solidFill>
                <a:prstClr val="white"/>
              </a:solidFill>
              <a:latin typeface="Calibri" panose="020F0502020204030204" pitchFamily="34" charset="0"/>
              <a:cs typeface="Calibri" panose="020F0502020204030204" pitchFamily="34" charset="0"/>
            </a:endParaRPr>
          </a:p>
          <a:p>
            <a:r>
              <a:rPr lang="en-GB" sz="2800" dirty="0">
                <a:solidFill>
                  <a:prstClr val="white"/>
                </a:solidFill>
                <a:latin typeface="Calibri" panose="020F0502020204030204" pitchFamily="34" charset="0"/>
                <a:cs typeface="Calibri" panose="020F0502020204030204" pitchFamily="34" charset="0"/>
              </a:rPr>
              <a:t>Times Tables </a:t>
            </a:r>
          </a:p>
          <a:p>
            <a:r>
              <a:rPr lang="en-GB" sz="2000" dirty="0">
                <a:solidFill>
                  <a:schemeClr val="bg1"/>
                </a:solidFill>
                <a:latin typeface="Calibri" panose="020F0502020204030204" pitchFamily="34" charset="0"/>
                <a:cs typeface="Calibri" panose="020F0502020204030204" pitchFamily="34" charset="0"/>
              </a:rPr>
              <a:t>Practise 5 times a week MINIMUM</a:t>
            </a: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This can be on TT </a:t>
            </a:r>
            <a:r>
              <a:rPr lang="en-GB" sz="2000" dirty="0" err="1">
                <a:solidFill>
                  <a:schemeClr val="bg1"/>
                </a:solidFill>
                <a:latin typeface="Calibri" panose="020F0502020204030204" pitchFamily="34" charset="0"/>
                <a:cs typeface="Calibri" panose="020F0502020204030204" pitchFamily="34" charset="0"/>
              </a:rPr>
              <a:t>Rockstars</a:t>
            </a:r>
            <a:r>
              <a:rPr lang="en-GB" sz="2000" dirty="0">
                <a:solidFill>
                  <a:schemeClr val="bg1"/>
                </a:solidFill>
                <a:latin typeface="Calibri" panose="020F0502020204030204" pitchFamily="34" charset="0"/>
                <a:cs typeface="Calibri" panose="020F0502020204030204" pitchFamily="34" charset="0"/>
              </a:rPr>
              <a:t> or on paper either </a:t>
            </a:r>
            <a:r>
              <a:rPr lang="en-GB" sz="2000" b="1" u="sng" dirty="0">
                <a:solidFill>
                  <a:schemeClr val="bg1"/>
                </a:solidFill>
                <a:latin typeface="Calibri" panose="020F0502020204030204" pitchFamily="34" charset="0"/>
                <a:cs typeface="Calibri" panose="020F0502020204030204" pitchFamily="34" charset="0"/>
              </a:rPr>
              <a:t>with an adult/seen by an adult.</a:t>
            </a:r>
            <a:r>
              <a:rPr lang="en-GB" sz="2000" b="1" dirty="0">
                <a:solidFill>
                  <a:schemeClr val="bg1"/>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GB" sz="2000" b="1" dirty="0">
                <a:solidFill>
                  <a:schemeClr val="bg1"/>
                </a:solidFill>
                <a:latin typeface="Calibri" panose="020F0502020204030204" pitchFamily="34" charset="0"/>
                <a:cs typeface="Calibri" panose="020F0502020204030204" pitchFamily="34" charset="0"/>
              </a:rPr>
              <a:t>Activity must </a:t>
            </a:r>
            <a:r>
              <a:rPr lang="en-GB" sz="2000" dirty="0">
                <a:solidFill>
                  <a:schemeClr val="bg1"/>
                </a:solidFill>
                <a:latin typeface="Calibri" panose="020F0502020204030204" pitchFamily="34" charset="0"/>
                <a:cs typeface="Calibri" panose="020F0502020204030204" pitchFamily="34" charset="0"/>
              </a:rPr>
              <a:t>be recorded in maths record.</a:t>
            </a:r>
          </a:p>
          <a:p>
            <a:endParaRPr lang="en-GB" sz="2000"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Calibri" panose="020F0502020204030204" pitchFamily="34" charset="0"/>
                <a:cs typeface="Calibri" panose="020F0502020204030204" pitchFamily="34" charset="0"/>
              </a:rPr>
              <a:t>Times Tables will be tested in class with the Term 1 &amp; 2 Focus: </a:t>
            </a:r>
          </a:p>
          <a:p>
            <a:endParaRPr lang="en-GB" sz="2000" dirty="0">
              <a:solidFill>
                <a:schemeClr val="bg1"/>
              </a:solidFill>
              <a:latin typeface="Calibri" panose="020F0502020204030204" pitchFamily="34" charset="0"/>
              <a:cs typeface="Calibri" panose="020F0502020204030204" pitchFamily="34" charset="0"/>
            </a:endParaRPr>
          </a:p>
          <a:p>
            <a:r>
              <a:rPr lang="en-GB" sz="2000" b="1" dirty="0">
                <a:solidFill>
                  <a:schemeClr val="bg1"/>
                </a:solidFill>
                <a:latin typeface="Calibri" panose="020F0502020204030204" pitchFamily="34" charset="0"/>
                <a:cs typeface="Calibri" panose="020F0502020204030204" pitchFamily="34" charset="0"/>
              </a:rPr>
              <a:t>Term 1 &amp; 2 – focus on learning all times tables and linking to related facts. </a:t>
            </a:r>
          </a:p>
          <a:p>
            <a:endParaRPr lang="en-GB" sz="2000" b="1" dirty="0">
              <a:solidFill>
                <a:schemeClr val="bg1"/>
              </a:solidFill>
              <a:latin typeface="Calibri" panose="020F0502020204030204" pitchFamily="34" charset="0"/>
              <a:cs typeface="Calibri" panose="020F0502020204030204" pitchFamily="34" charset="0"/>
            </a:endParaRPr>
          </a:p>
          <a:p>
            <a:r>
              <a:rPr lang="en-GB" sz="2000" dirty="0">
                <a:solidFill>
                  <a:schemeClr val="bg1"/>
                </a:solidFill>
                <a:latin typeface="Calibri" panose="020F0502020204030204" pitchFamily="34" charset="0"/>
                <a:cs typeface="Calibri" panose="020F0502020204030204" pitchFamily="34" charset="0"/>
              </a:rPr>
              <a:t>e.g. 7x4 = 28     </a:t>
            </a:r>
          </a:p>
          <a:p>
            <a:r>
              <a:rPr lang="en-GB" sz="2000" dirty="0">
                <a:solidFill>
                  <a:schemeClr val="bg1"/>
                </a:solidFill>
                <a:latin typeface="Calibri" panose="020F0502020204030204" pitchFamily="34" charset="0"/>
                <a:cs typeface="Calibri" panose="020F0502020204030204" pitchFamily="34" charset="0"/>
              </a:rPr>
              <a:t>so  70x4 = 280    </a:t>
            </a:r>
          </a:p>
          <a:p>
            <a:r>
              <a:rPr lang="en-GB" sz="2000" dirty="0">
                <a:solidFill>
                  <a:schemeClr val="bg1"/>
                </a:solidFill>
                <a:latin typeface="Calibri" panose="020F0502020204030204" pitchFamily="34" charset="0"/>
                <a:cs typeface="Calibri" panose="020F0502020204030204" pitchFamily="34" charset="0"/>
              </a:rPr>
              <a:t>and 70x40=2800      </a:t>
            </a:r>
          </a:p>
        </p:txBody>
      </p:sp>
      <p:sp>
        <p:nvSpPr>
          <p:cNvPr id="8" name="TextBox 7">
            <a:extLst>
              <a:ext uri="{FF2B5EF4-FFF2-40B4-BE49-F238E27FC236}">
                <a16:creationId xmlns:a16="http://schemas.microsoft.com/office/drawing/2014/main" id="{B4FDF8CD-24E1-4488-8E55-B0EB1B8E74ED}"/>
              </a:ext>
            </a:extLst>
          </p:cNvPr>
          <p:cNvSpPr txBox="1"/>
          <p:nvPr/>
        </p:nvSpPr>
        <p:spPr>
          <a:xfrm>
            <a:off x="2915816" y="4869160"/>
            <a:ext cx="489654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And I know that 28</a:t>
            </a: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4 = 7 </a:t>
            </a:r>
            <a:endParaRPr lang="en-GB" sz="2000" dirty="0">
              <a:solidFill>
                <a:schemeClr val="bg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Calibri" panose="020F0502020204030204" pitchFamily="34" charset="0"/>
                <a:cs typeface="Calibri" panose="020F0502020204030204" pitchFamily="34" charset="0"/>
              </a:rPr>
              <a:t>so</a:t>
            </a:r>
            <a:r>
              <a:rPr kumimoji="0" lang="en-GB" sz="2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28 </a:t>
            </a: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 7 = 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and 280</a:t>
            </a:r>
            <a:r>
              <a:rPr kumimoji="0" lang="en-GB" sz="2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7 = 40</a:t>
            </a:r>
          </a:p>
        </p:txBody>
      </p:sp>
    </p:spTree>
    <p:extLst>
      <p:ext uri="{BB962C8B-B14F-4D97-AF65-F5344CB8AC3E}">
        <p14:creationId xmlns:p14="http://schemas.microsoft.com/office/powerpoint/2010/main" val="244010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4736" y="332656"/>
            <a:ext cx="6485655"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Maths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Printable Multiplication Chart or Printable Colorful Times Table Charts |  Multiplication chart, Multiplication times tables, Times table chart">
            <a:extLst>
              <a:ext uri="{FF2B5EF4-FFF2-40B4-BE49-F238E27FC236}">
                <a16:creationId xmlns:a16="http://schemas.microsoft.com/office/drawing/2014/main" id="{CFC0DE6E-B795-477A-8F8C-1EE7E8E4A9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824" y="1196752"/>
            <a:ext cx="5425381" cy="542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162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4736" y="332656"/>
            <a:ext cx="6485655"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Social Media</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17500" y1="31778" x2="17500" y2="31778"/>
                        <a14:backgroundMark x1="20375" y1="42444" x2="20375" y2="42444"/>
                        <a14:backgroundMark x1="20875" y1="60222" x2="20875" y2="60222"/>
                        <a14:backgroundMark x1="16750" y1="63111" x2="16750" y2="63111"/>
                        <a14:backgroundMark x1="15250" y1="44000" x2="15250" y2="44000"/>
                        <a14:backgroundMark x1="20875" y1="29556" x2="20875" y2="29556"/>
                        <a14:backgroundMark x1="22750" y1="27111" x2="22750" y2="27111"/>
                        <a14:backgroundMark x1="22750" y1="24222" x2="22750" y2="24222"/>
                        <a14:backgroundMark x1="22375" y1="23111" x2="22375" y2="23111"/>
                        <a14:backgroundMark x1="22875" y1="21333" x2="22875" y2="21333"/>
                        <a14:backgroundMark x1="23250" y1="21111" x2="23250" y2="21111"/>
                        <a14:backgroundMark x1="25625" y1="18222" x2="26125" y2="18222"/>
                        <a14:backgroundMark x1="27125" y1="18222" x2="27125" y2="18222"/>
                        <a14:backgroundMark x1="27125" y1="18222" x2="27125" y2="18222"/>
                        <a14:backgroundMark x1="17125" y1="16000" x2="17125" y2="16000"/>
                        <a14:backgroundMark x1="17125" y1="16000" x2="17125" y2="16000"/>
                        <a14:backgroundMark x1="16500" y1="18222" x2="16500" y2="18222"/>
                      </a14:backgroundRemoval>
                    </a14:imgEffect>
                  </a14:imgLayer>
                </a14:imgProps>
              </a:ext>
            </a:extLst>
          </a:blip>
          <a:srcRect l="24541" t="9933" r="26232" b="6011"/>
          <a:stretch/>
        </p:blipFill>
        <p:spPr>
          <a:xfrm>
            <a:off x="7300016" y="1625850"/>
            <a:ext cx="1232424" cy="1183717"/>
          </a:xfrm>
          <a:prstGeom prst="rect">
            <a:avLst/>
          </a:prstGeom>
        </p:spPr>
      </p:pic>
      <p:pic>
        <p:nvPicPr>
          <p:cNvPr id="3" name="Picture 2"/>
          <p:cNvPicPr>
            <a:picLocks noChangeAspect="1"/>
          </p:cNvPicPr>
          <p:nvPr/>
        </p:nvPicPr>
        <p:blipFill>
          <a:blip r:embed="rId5"/>
          <a:stretch>
            <a:fillRect/>
          </a:stretch>
        </p:blipFill>
        <p:spPr>
          <a:xfrm>
            <a:off x="1754686" y="1610704"/>
            <a:ext cx="1178287" cy="1173050"/>
          </a:xfrm>
          <a:prstGeom prst="rect">
            <a:avLst/>
          </a:prstGeom>
        </p:spPr>
      </p:pic>
      <p:sp>
        <p:nvSpPr>
          <p:cNvPr id="8" name="TextBox 7"/>
          <p:cNvSpPr txBox="1"/>
          <p:nvPr/>
        </p:nvSpPr>
        <p:spPr>
          <a:xfrm>
            <a:off x="251521" y="4293096"/>
            <a:ext cx="8784975" cy="2185214"/>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Check regularly</a:t>
            </a: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Take phone off them at night </a:t>
            </a: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Screen shot anything worrying</a:t>
            </a:r>
          </a:p>
          <a:p>
            <a:pPr marL="342900" indent="-342900">
              <a:buFont typeface="Arial" panose="020B0604020202020204" pitchFamily="34" charset="0"/>
              <a:buChar char="•"/>
            </a:pPr>
            <a:endParaRPr lang="en-GB" sz="2000" dirty="0">
              <a:solidFill>
                <a:schemeClr val="bg1"/>
              </a:solidFill>
              <a:latin typeface="Calibri" panose="020F0502020204030204" pitchFamily="34" charset="0"/>
              <a:cs typeface="Calibri" panose="020F0502020204030204" pitchFamily="34" charset="0"/>
            </a:endParaRPr>
          </a:p>
          <a:p>
            <a:pPr algn="ctr"/>
            <a:r>
              <a:rPr lang="en-GB" sz="2000" b="1" dirty="0">
                <a:solidFill>
                  <a:schemeClr val="bg1"/>
                </a:solidFill>
                <a:latin typeface="Calibri" panose="020F0502020204030204" pitchFamily="34" charset="0"/>
                <a:cs typeface="Calibri" panose="020F0502020204030204" pitchFamily="34" charset="0"/>
              </a:rPr>
              <a:t>Affects school/friendships </a:t>
            </a:r>
            <a:r>
              <a:rPr lang="en-GB" sz="2000" b="1" dirty="0" smtClean="0">
                <a:solidFill>
                  <a:schemeClr val="bg1"/>
                </a:solidFill>
                <a:latin typeface="Calibri" panose="020F0502020204030204" pitchFamily="34" charset="0"/>
                <a:cs typeface="Calibri" panose="020F0502020204030204" pitchFamily="34" charset="0"/>
              </a:rPr>
              <a:t>massively</a:t>
            </a:r>
          </a:p>
          <a:p>
            <a:pPr algn="ctr"/>
            <a:endParaRPr lang="en-GB" b="1" dirty="0">
              <a:solidFill>
                <a:schemeClr val="bg1"/>
              </a:solidFill>
              <a:latin typeface="Calibri" panose="020F0502020204030204" pitchFamily="34" charset="0"/>
              <a:cs typeface="Calibri" panose="020F0502020204030204" pitchFamily="34" charset="0"/>
            </a:endParaRPr>
          </a:p>
          <a:p>
            <a:r>
              <a:rPr lang="en-GB" dirty="0" smtClean="0">
                <a:solidFill>
                  <a:schemeClr val="bg1"/>
                </a:solidFill>
                <a:latin typeface="Calibri" panose="020F0502020204030204" pitchFamily="34" charset="0"/>
                <a:cs typeface="Calibri" panose="020F0502020204030204" pitchFamily="34" charset="0"/>
              </a:rPr>
              <a:t>If you want to learn more, watch ‘The Social Dilemma’ on Netflix (Certificate 12)</a:t>
            </a:r>
            <a:endParaRPr lang="en-GB" dirty="0">
              <a:solidFill>
                <a:schemeClr val="bg1"/>
              </a:solidFill>
              <a:latin typeface="Calibri" panose="020F0502020204030204" pitchFamily="34" charset="0"/>
              <a:cs typeface="Calibri" panose="020F0502020204030204" pitchFamily="34" charset="0"/>
            </a:endParaRPr>
          </a:p>
        </p:txBody>
      </p:sp>
      <p:pic>
        <p:nvPicPr>
          <p:cNvPr id="2050" name="Picture 2" descr="Facebook – log in or sign up">
            <a:extLst>
              <a:ext uri="{FF2B5EF4-FFF2-40B4-BE49-F238E27FC236}">
                <a16:creationId xmlns:a16="http://schemas.microsoft.com/office/drawing/2014/main" id="{245E70FF-EB5F-41AF-8792-24682B23A0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123" y="1576066"/>
            <a:ext cx="1178286" cy="11782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kTok - Make Your Day on the App Store">
            <a:extLst>
              <a:ext uri="{FF2B5EF4-FFF2-40B4-BE49-F238E27FC236}">
                <a16:creationId xmlns:a16="http://schemas.microsoft.com/office/drawing/2014/main" id="{60A4520B-FFF9-4041-BCF3-FE60A13A22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1042" y="1627322"/>
            <a:ext cx="1178286" cy="11782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18CBFCD-CCD7-404B-8649-48805F9FA16A}"/>
              </a:ext>
            </a:extLst>
          </p:cNvPr>
          <p:cNvSpPr txBox="1"/>
          <p:nvPr/>
        </p:nvSpPr>
        <p:spPr>
          <a:xfrm>
            <a:off x="2343829" y="3514135"/>
            <a:ext cx="2736304"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13 years old</a:t>
            </a:r>
            <a:endParaRPr lang="en-GB" sz="3200"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620E0B5-E49C-4344-9919-3D3E7633CA6E}"/>
              </a:ext>
            </a:extLst>
          </p:cNvPr>
          <p:cNvSpPr txBox="1"/>
          <p:nvPr/>
        </p:nvSpPr>
        <p:spPr>
          <a:xfrm>
            <a:off x="6778121" y="3514135"/>
            <a:ext cx="224578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16 years old</a:t>
            </a:r>
            <a:endParaRPr lang="en-GB" sz="3200" dirty="0">
              <a:solidFill>
                <a:schemeClr val="bg1"/>
              </a:solidFill>
              <a:latin typeface="Calibri" panose="020F0502020204030204" pitchFamily="34" charset="0"/>
              <a:cs typeface="Calibri" panose="020F0502020204030204" pitchFamily="34" charset="0"/>
            </a:endParaRPr>
          </a:p>
        </p:txBody>
      </p:sp>
      <p:sp>
        <p:nvSpPr>
          <p:cNvPr id="13" name="Left Brace 12">
            <a:extLst>
              <a:ext uri="{FF2B5EF4-FFF2-40B4-BE49-F238E27FC236}">
                <a16:creationId xmlns:a16="http://schemas.microsoft.com/office/drawing/2014/main" id="{93D6C226-98A6-4D19-AB3F-33BA2469306A}"/>
              </a:ext>
            </a:extLst>
          </p:cNvPr>
          <p:cNvSpPr/>
          <p:nvPr/>
        </p:nvSpPr>
        <p:spPr>
          <a:xfrm rot="16200000">
            <a:off x="3129365" y="-142389"/>
            <a:ext cx="783509" cy="6539196"/>
          </a:xfrm>
          <a:prstGeom prst="leftBrace">
            <a:avLst>
              <a:gd name="adj1" fmla="val 8333"/>
              <a:gd name="adj2" fmla="val 49768"/>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Left Brace 14">
            <a:extLst>
              <a:ext uri="{FF2B5EF4-FFF2-40B4-BE49-F238E27FC236}">
                <a16:creationId xmlns:a16="http://schemas.microsoft.com/office/drawing/2014/main" id="{8B326FCD-42A0-4CA7-9264-CB5B5409B683}"/>
              </a:ext>
            </a:extLst>
          </p:cNvPr>
          <p:cNvSpPr/>
          <p:nvPr/>
        </p:nvSpPr>
        <p:spPr>
          <a:xfrm rot="16200000">
            <a:off x="7521852" y="2326148"/>
            <a:ext cx="783509" cy="1592464"/>
          </a:xfrm>
          <a:prstGeom prst="leftBrace">
            <a:avLst>
              <a:gd name="adj1" fmla="val 8333"/>
              <a:gd name="adj2" fmla="val 5046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026" name="Picture 2" descr="YouTube Community Guidelines &amp; Policies - How YouTube Work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5625" y="1627322"/>
            <a:ext cx="2272600" cy="119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632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95536" y="1356499"/>
            <a:ext cx="8229600" cy="4747102"/>
          </a:xfrm>
          <a:prstGeom prst="rect">
            <a:avLst/>
          </a:prstGeom>
          <a:noFill/>
          <a:ln w="9525">
            <a:noFill/>
            <a:miter lim="800000"/>
            <a:headEnd/>
            <a:tailEnd/>
          </a:ln>
        </p:spPr>
        <p:txBody>
          <a:bodyPr/>
          <a:lstStyle/>
          <a:p>
            <a:pPr marL="342900" indent="-342900">
              <a:lnSpc>
                <a:spcPct val="80000"/>
              </a:lnSpc>
              <a:spcBef>
                <a:spcPct val="20000"/>
              </a:spcBef>
              <a:buFontTx/>
              <a:buChar char="•"/>
              <a:defRPr/>
            </a:pPr>
            <a:endParaRPr lang="en-GB" sz="1600" i="1" kern="0" dirty="0">
              <a:latin typeface="Comic Sans MS" pitchFamily="66" charset="0"/>
            </a:endParaRPr>
          </a:p>
          <a:p>
            <a:pPr algn="ctr">
              <a:lnSpc>
                <a:spcPct val="90000"/>
              </a:lnSpc>
              <a:spcBef>
                <a:spcPct val="20000"/>
              </a:spcBef>
              <a:defRPr/>
            </a:pPr>
            <a:r>
              <a:rPr lang="en-GB" sz="3200" kern="0" dirty="0">
                <a:solidFill>
                  <a:schemeClr val="bg1"/>
                </a:solidFill>
                <a:latin typeface="Calibri" panose="020F0502020204030204" pitchFamily="34" charset="0"/>
                <a:cs typeface="Calibri" panose="020F0502020204030204" pitchFamily="34" charset="0"/>
              </a:rPr>
              <a:t>This year </a:t>
            </a:r>
            <a:r>
              <a:rPr lang="en-GB" sz="3200" kern="0" dirty="0" smtClean="0">
                <a:solidFill>
                  <a:schemeClr val="bg1"/>
                </a:solidFill>
                <a:latin typeface="Calibri" panose="020F0502020204030204" pitchFamily="34" charset="0"/>
                <a:cs typeface="Calibri" panose="020F0502020204030204" pitchFamily="34" charset="0"/>
              </a:rPr>
              <a:t>will have its challenges, but there are many pleasant thigs to look forward to. </a:t>
            </a:r>
            <a:endParaRPr lang="en-GB" sz="3200" kern="0" dirty="0">
              <a:solidFill>
                <a:schemeClr val="bg1"/>
              </a:solidFill>
              <a:latin typeface="Calibri" panose="020F0502020204030204" pitchFamily="34" charset="0"/>
              <a:cs typeface="Calibri" panose="020F0502020204030204" pitchFamily="34" charset="0"/>
            </a:endParaRPr>
          </a:p>
          <a:p>
            <a:pPr algn="ctr">
              <a:lnSpc>
                <a:spcPct val="90000"/>
              </a:lnSpc>
              <a:spcBef>
                <a:spcPct val="20000"/>
              </a:spcBef>
              <a:defRPr/>
            </a:pPr>
            <a:endParaRPr lang="en-GB" sz="3200" kern="0" dirty="0">
              <a:solidFill>
                <a:schemeClr val="bg1"/>
              </a:solidFill>
              <a:latin typeface="Calibri" panose="020F0502020204030204" pitchFamily="34" charset="0"/>
              <a:cs typeface="Calibri" panose="020F0502020204030204" pitchFamily="34" charset="0"/>
            </a:endParaRPr>
          </a:p>
          <a:p>
            <a:pPr algn="ctr">
              <a:lnSpc>
                <a:spcPct val="90000"/>
              </a:lnSpc>
              <a:spcBef>
                <a:spcPct val="20000"/>
              </a:spcBef>
              <a:defRPr/>
            </a:pPr>
            <a:r>
              <a:rPr lang="en-GB" sz="3200" kern="0" dirty="0">
                <a:solidFill>
                  <a:schemeClr val="bg1"/>
                </a:solidFill>
                <a:latin typeface="Calibri" panose="020F0502020204030204" pitchFamily="34" charset="0"/>
                <a:cs typeface="Calibri" panose="020F0502020204030204" pitchFamily="34" charset="0"/>
              </a:rPr>
              <a:t>Don’t </a:t>
            </a:r>
            <a:r>
              <a:rPr lang="en-GB" sz="3200" kern="0" dirty="0" smtClean="0">
                <a:solidFill>
                  <a:schemeClr val="bg1"/>
                </a:solidFill>
                <a:latin typeface="Calibri" panose="020F0502020204030204" pitchFamily="34" charset="0"/>
                <a:cs typeface="Calibri" panose="020F0502020204030204" pitchFamily="34" charset="0"/>
              </a:rPr>
              <a:t>panic </a:t>
            </a:r>
            <a:r>
              <a:rPr lang="en-GB" sz="3200" kern="0" dirty="0">
                <a:solidFill>
                  <a:schemeClr val="bg1"/>
                </a:solidFill>
                <a:latin typeface="Calibri" panose="020F0502020204030204" pitchFamily="34" charset="0"/>
                <a:cs typeface="Calibri" panose="020F0502020204030204" pitchFamily="34" charset="0"/>
              </a:rPr>
              <a:t>with </a:t>
            </a:r>
            <a:r>
              <a:rPr lang="en-GB" sz="3200" kern="0" dirty="0" smtClean="0">
                <a:solidFill>
                  <a:schemeClr val="bg1"/>
                </a:solidFill>
                <a:latin typeface="Calibri" panose="020F0502020204030204" pitchFamily="34" charset="0"/>
                <a:cs typeface="Calibri" panose="020F0502020204030204" pitchFamily="34" charset="0"/>
              </a:rPr>
              <a:t>SATs</a:t>
            </a:r>
          </a:p>
          <a:p>
            <a:pPr algn="ctr">
              <a:lnSpc>
                <a:spcPct val="90000"/>
              </a:lnSpc>
              <a:spcBef>
                <a:spcPct val="20000"/>
              </a:spcBef>
              <a:defRPr/>
            </a:pPr>
            <a:endParaRPr lang="en-GB" sz="3200" kern="0" dirty="0">
              <a:solidFill>
                <a:schemeClr val="bg1"/>
              </a:solidFill>
              <a:latin typeface="Calibri" panose="020F0502020204030204" pitchFamily="34" charset="0"/>
              <a:cs typeface="Calibri" panose="020F0502020204030204" pitchFamily="34" charset="0"/>
            </a:endParaRPr>
          </a:p>
          <a:p>
            <a:pPr algn="ctr">
              <a:lnSpc>
                <a:spcPct val="90000"/>
              </a:lnSpc>
              <a:spcBef>
                <a:spcPct val="20000"/>
              </a:spcBef>
              <a:defRPr/>
            </a:pPr>
            <a:r>
              <a:rPr lang="en-GB" sz="3200" kern="0" dirty="0" smtClean="0">
                <a:solidFill>
                  <a:schemeClr val="bg1"/>
                </a:solidFill>
                <a:latin typeface="Calibri" panose="020F0502020204030204" pitchFamily="34" charset="0"/>
                <a:cs typeface="Calibri" panose="020F0502020204030204" pitchFamily="34" charset="0"/>
              </a:rPr>
              <a:t>There will be a meeting about them closer to the time.  </a:t>
            </a:r>
            <a:endParaRPr lang="en-GB" sz="3200" kern="0" dirty="0">
              <a:solidFill>
                <a:schemeClr val="bg1"/>
              </a:solidFill>
              <a:latin typeface="Calibri" panose="020F0502020204030204" pitchFamily="34" charset="0"/>
              <a:cs typeface="Calibri" panose="020F0502020204030204" pitchFamily="34" charset="0"/>
            </a:endParaRPr>
          </a:p>
          <a:p>
            <a:pPr algn="ctr">
              <a:lnSpc>
                <a:spcPct val="90000"/>
              </a:lnSpc>
              <a:spcBef>
                <a:spcPct val="20000"/>
              </a:spcBef>
              <a:defRPr/>
            </a:pPr>
            <a:endParaRPr lang="en-GB" sz="3200" kern="0" dirty="0">
              <a:solidFill>
                <a:schemeClr val="bg1"/>
              </a:solidFill>
              <a:latin typeface="Calibri" panose="020F0502020204030204" pitchFamily="34" charset="0"/>
              <a:cs typeface="Calibri" panose="020F0502020204030204" pitchFamily="34" charset="0"/>
            </a:endParaRPr>
          </a:p>
          <a:p>
            <a:pPr>
              <a:lnSpc>
                <a:spcPct val="90000"/>
              </a:lnSpc>
              <a:spcBef>
                <a:spcPct val="20000"/>
              </a:spcBef>
              <a:defRPr/>
            </a:pPr>
            <a:endParaRPr lang="en-GB" sz="2000" kern="0" dirty="0">
              <a:solidFill>
                <a:schemeClr val="bg1"/>
              </a:solidFill>
              <a:latin typeface="Calibri" panose="020F0502020204030204" pitchFamily="34" charset="0"/>
              <a:cs typeface="Calibri" panose="020F0502020204030204" pitchFamily="34" charset="0"/>
            </a:endParaRPr>
          </a:p>
          <a:p>
            <a:pPr>
              <a:lnSpc>
                <a:spcPct val="90000"/>
              </a:lnSpc>
              <a:spcBef>
                <a:spcPct val="20000"/>
              </a:spcBef>
              <a:defRPr/>
            </a:pPr>
            <a:endParaRPr lang="en-GB" sz="1400" kern="0" dirty="0">
              <a:solidFill>
                <a:schemeClr val="bg1"/>
              </a:solidFill>
              <a:latin typeface="Comic Sans MS" pitchFamily="66" charset="0"/>
            </a:endParaRPr>
          </a:p>
          <a:p>
            <a:pPr>
              <a:lnSpc>
                <a:spcPct val="90000"/>
              </a:lnSpc>
              <a:spcBef>
                <a:spcPct val="20000"/>
              </a:spcBef>
              <a:defRPr/>
            </a:pPr>
            <a:endParaRPr lang="en-GB" sz="1400" kern="0" dirty="0">
              <a:latin typeface="Comic Sans MS" pitchFamily="66" charset="0"/>
            </a:endParaRPr>
          </a:p>
          <a:p>
            <a:pPr>
              <a:lnSpc>
                <a:spcPct val="90000"/>
              </a:lnSpc>
              <a:spcBef>
                <a:spcPct val="20000"/>
              </a:spcBef>
              <a:defRPr/>
            </a:pPr>
            <a:endParaRPr lang="en-GB" sz="1400" kern="0" dirty="0">
              <a:latin typeface="Comic Sans MS" pitchFamily="66" charset="0"/>
            </a:endParaRPr>
          </a:p>
          <a:p>
            <a:pPr marL="342900" indent="-342900">
              <a:lnSpc>
                <a:spcPct val="80000"/>
              </a:lnSpc>
              <a:spcBef>
                <a:spcPct val="20000"/>
              </a:spcBef>
              <a:defRPr/>
            </a:pPr>
            <a:endParaRPr lang="en-GB" sz="1400" b="1" kern="0" dirty="0">
              <a:latin typeface="+mn-lt"/>
            </a:endParaRPr>
          </a:p>
          <a:p>
            <a:pPr marL="342900" indent="-342900">
              <a:lnSpc>
                <a:spcPct val="80000"/>
              </a:lnSpc>
              <a:spcBef>
                <a:spcPct val="20000"/>
              </a:spcBef>
              <a:defRPr/>
            </a:pPr>
            <a:endParaRPr lang="en-GB" sz="1400" kern="0" dirty="0">
              <a:latin typeface="+mn-lt"/>
            </a:endParaRPr>
          </a:p>
          <a:p>
            <a:pPr marL="342900" indent="-342900">
              <a:lnSpc>
                <a:spcPct val="80000"/>
              </a:lnSpc>
              <a:spcBef>
                <a:spcPct val="20000"/>
              </a:spcBef>
              <a:buFontTx/>
              <a:buChar char="•"/>
              <a:defRPr/>
            </a:pPr>
            <a:endParaRPr lang="en-GB" sz="1400" kern="0" dirty="0"/>
          </a:p>
          <a:p>
            <a:pPr marL="342900" indent="-342900">
              <a:lnSpc>
                <a:spcPct val="80000"/>
              </a:lnSpc>
              <a:spcBef>
                <a:spcPct val="20000"/>
              </a:spcBef>
              <a:buFontTx/>
              <a:buChar char="•"/>
              <a:defRPr/>
            </a:pPr>
            <a:endParaRPr lang="en-GB" sz="1400" kern="0" dirty="0"/>
          </a:p>
          <a:p>
            <a:pPr marL="342900" indent="-342900">
              <a:lnSpc>
                <a:spcPct val="80000"/>
              </a:lnSpc>
              <a:spcBef>
                <a:spcPct val="20000"/>
              </a:spcBef>
              <a:buFontTx/>
              <a:buChar char="•"/>
              <a:defRPr/>
            </a:pPr>
            <a:endParaRPr lang="en-GB" sz="1400" kern="0"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199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Questions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Jess\AppData\Local\Microsoft\Windows\Temporary Internet Files\Content.IE5\VL9STWK3\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223" y="1356499"/>
            <a:ext cx="4309793" cy="50925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64089" y="1988840"/>
            <a:ext cx="3384376" cy="1200329"/>
          </a:xfrm>
          <a:prstGeom prst="rect">
            <a:avLst/>
          </a:prstGeom>
          <a:noFill/>
        </p:spPr>
        <p:txBody>
          <a:bodyPr wrap="square" rtlCol="0">
            <a:spAutoFit/>
          </a:bodyPr>
          <a:lstStyle/>
          <a:p>
            <a:r>
              <a:rPr lang="en-GB" dirty="0" smtClean="0">
                <a:solidFill>
                  <a:schemeClr val="bg1"/>
                </a:solidFill>
              </a:rPr>
              <a:t>If you have any more for me over the year, feel free to email the school office and I will get back to you.</a:t>
            </a:r>
            <a:endParaRPr lang="en-GB" dirty="0">
              <a:solidFill>
                <a:schemeClr val="bg1"/>
              </a:solidFill>
            </a:endParaRPr>
          </a:p>
        </p:txBody>
      </p:sp>
    </p:spTree>
    <p:extLst>
      <p:ext uri="{BB962C8B-B14F-4D97-AF65-F5344CB8AC3E}">
        <p14:creationId xmlns:p14="http://schemas.microsoft.com/office/powerpoint/2010/main" val="208227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Routine</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95536" y="1608424"/>
            <a:ext cx="8280920" cy="3108543"/>
          </a:xfrm>
          <a:prstGeom prst="rect">
            <a:avLst/>
          </a:prstGeom>
        </p:spPr>
        <p:txBody>
          <a:bodyPr wrap="square">
            <a:spAutoFit/>
          </a:bodyPr>
          <a:lstStyle/>
          <a:p>
            <a:r>
              <a:rPr lang="en-GB" sz="2400" b="1" u="sng" dirty="0">
                <a:solidFill>
                  <a:schemeClr val="bg1"/>
                </a:solidFill>
              </a:rPr>
              <a:t>Monday</a:t>
            </a:r>
          </a:p>
          <a:p>
            <a:r>
              <a:rPr lang="en-GB" sz="2000" dirty="0">
                <a:solidFill>
                  <a:schemeClr val="bg1"/>
                </a:solidFill>
              </a:rPr>
              <a:t>PE kits for lessons. </a:t>
            </a:r>
            <a:endParaRPr lang="en-GB" sz="2000" dirty="0" smtClean="0">
              <a:solidFill>
                <a:schemeClr val="bg1"/>
              </a:solidFill>
            </a:endParaRPr>
          </a:p>
          <a:p>
            <a:r>
              <a:rPr lang="en-GB" sz="2000" dirty="0" smtClean="0">
                <a:solidFill>
                  <a:schemeClr val="bg1"/>
                </a:solidFill>
              </a:rPr>
              <a:t>Homework </a:t>
            </a:r>
            <a:r>
              <a:rPr lang="en-GB" sz="2000" dirty="0">
                <a:solidFill>
                  <a:schemeClr val="bg1"/>
                </a:solidFill>
              </a:rPr>
              <a:t>Log Book/Reading Record </a:t>
            </a:r>
            <a:r>
              <a:rPr lang="en-GB" sz="2000" dirty="0" smtClean="0">
                <a:solidFill>
                  <a:schemeClr val="bg1"/>
                </a:solidFill>
              </a:rPr>
              <a:t>Checked. </a:t>
            </a:r>
            <a:endParaRPr lang="en-GB" sz="2000" dirty="0">
              <a:solidFill>
                <a:schemeClr val="bg1"/>
              </a:solidFill>
            </a:endParaRPr>
          </a:p>
          <a:p>
            <a:endParaRPr lang="en-GB" sz="2400" b="1" u="sng" dirty="0">
              <a:solidFill>
                <a:schemeClr val="bg1"/>
              </a:solidFill>
            </a:endParaRPr>
          </a:p>
          <a:p>
            <a:r>
              <a:rPr lang="en-GB" sz="2400" b="1" u="sng" dirty="0">
                <a:solidFill>
                  <a:schemeClr val="bg1"/>
                </a:solidFill>
              </a:rPr>
              <a:t>Friday:</a:t>
            </a:r>
          </a:p>
          <a:p>
            <a:r>
              <a:rPr lang="en-GB" sz="2000" dirty="0" smtClean="0">
                <a:solidFill>
                  <a:schemeClr val="bg1"/>
                </a:solidFill>
              </a:rPr>
              <a:t>Homework handed out.</a:t>
            </a:r>
          </a:p>
          <a:p>
            <a:r>
              <a:rPr lang="en-GB" sz="2000" dirty="0" smtClean="0">
                <a:solidFill>
                  <a:schemeClr val="bg1"/>
                </a:solidFill>
              </a:rPr>
              <a:t>PE kits for lessons. </a:t>
            </a:r>
            <a:endParaRPr lang="en-GB" sz="2000" dirty="0">
              <a:solidFill>
                <a:schemeClr val="bg1"/>
              </a:solidFill>
            </a:endParaRPr>
          </a:p>
          <a:p>
            <a:endParaRPr lang="en-GB" sz="2000" dirty="0">
              <a:solidFill>
                <a:schemeClr val="bg1"/>
              </a:solidFill>
            </a:endParaRPr>
          </a:p>
          <a:p>
            <a:endParaRPr lang="en-GB" sz="2400" dirty="0">
              <a:solidFill>
                <a:schemeClr val="bg1"/>
              </a:solidFill>
            </a:endParaRPr>
          </a:p>
        </p:txBody>
      </p:sp>
    </p:spTree>
    <p:extLst>
      <p:ext uri="{BB962C8B-B14F-4D97-AF65-F5344CB8AC3E}">
        <p14:creationId xmlns:p14="http://schemas.microsoft.com/office/powerpoint/2010/main" val="1541615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Rules and Expectations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1426065"/>
            <a:ext cx="8568952" cy="523220"/>
          </a:xfrm>
          <a:prstGeom prst="rect">
            <a:avLst/>
          </a:prstGeom>
          <a:noFill/>
        </p:spPr>
        <p:txBody>
          <a:bodyPr wrap="square" rtlCol="0">
            <a:spAutoFit/>
          </a:bodyPr>
          <a:lstStyle/>
          <a:p>
            <a:pPr algn="ctr"/>
            <a:r>
              <a:rPr lang="en-US" sz="2800" dirty="0">
                <a:solidFill>
                  <a:schemeClr val="bg1"/>
                </a:solidFill>
                <a:latin typeface="+mj-lt"/>
              </a:rPr>
              <a:t>Philosophy and Ethos</a:t>
            </a:r>
            <a:endParaRPr lang="en-GB" sz="2800" dirty="0">
              <a:solidFill>
                <a:schemeClr val="bg1"/>
              </a:solidFill>
              <a:latin typeface="+mj-lt"/>
            </a:endParaRPr>
          </a:p>
        </p:txBody>
      </p:sp>
      <p:sp>
        <p:nvSpPr>
          <p:cNvPr id="6" name="TextBox 5">
            <a:extLst>
              <a:ext uri="{FF2B5EF4-FFF2-40B4-BE49-F238E27FC236}">
                <a16:creationId xmlns:a16="http://schemas.microsoft.com/office/drawing/2014/main" id="{6256C7ED-F417-42BC-8150-1F55AFA49E34}"/>
              </a:ext>
            </a:extLst>
          </p:cNvPr>
          <p:cNvSpPr txBox="1"/>
          <p:nvPr/>
        </p:nvSpPr>
        <p:spPr>
          <a:xfrm>
            <a:off x="251520" y="2060848"/>
            <a:ext cx="8712968" cy="3416320"/>
          </a:xfrm>
          <a:prstGeom prst="rect">
            <a:avLst/>
          </a:prstGeom>
          <a:noFill/>
        </p:spPr>
        <p:txBody>
          <a:bodyPr wrap="square">
            <a:spAutoFit/>
          </a:bodyPr>
          <a:lstStyle/>
          <a:p>
            <a:pPr lvl="0" eaLnBrk="0" fontAlgn="base" hangingPunct="0">
              <a:spcBef>
                <a:spcPct val="0"/>
              </a:spcBef>
              <a:spcAft>
                <a:spcPct val="0"/>
              </a:spcAft>
            </a:pPr>
            <a:r>
              <a:rPr kumimoji="0" lang="en-US" sz="1800" b="0" i="0" u="none" strike="noStrike" cap="none" normalizeH="0" baseline="0" dirty="0">
                <a:ln>
                  <a:noFill/>
                </a:ln>
                <a:solidFill>
                  <a:schemeClr val="bg1"/>
                </a:solidFill>
                <a:effectLst/>
                <a:latin typeface="Calibri" pitchFamily="34" charset="0"/>
                <a:ea typeface="Times New Roman" pitchFamily="18" charset="0"/>
                <a:cs typeface="Times New Roman" pitchFamily="18" charset="0"/>
              </a:rPr>
              <a:t>As a caring community, we aim to create an environment which </a:t>
            </a:r>
            <a:r>
              <a:rPr kumimoji="0" lang="en-US" sz="1800" b="1" i="0" u="sng" strike="noStrike" cap="none" normalizeH="0" baseline="0" dirty="0">
                <a:ln>
                  <a:noFill/>
                </a:ln>
                <a:solidFill>
                  <a:schemeClr val="bg1"/>
                </a:solidFill>
                <a:effectLst/>
                <a:latin typeface="Calibri" pitchFamily="34" charset="0"/>
                <a:ea typeface="Times New Roman" pitchFamily="18" charset="0"/>
                <a:cs typeface="Times New Roman" pitchFamily="18" charset="0"/>
              </a:rPr>
              <a:t>encourages and reinforces good behaviour and the fostering of positive attitudes.</a:t>
            </a:r>
          </a:p>
          <a:p>
            <a:pPr lvl="0" eaLnBrk="0" fontAlgn="base" hangingPunct="0">
              <a:spcBef>
                <a:spcPct val="0"/>
              </a:spcBef>
              <a:spcAft>
                <a:spcPct val="0"/>
              </a:spcAft>
            </a:pPr>
            <a:endParaRPr kumimoji="0" lang="en-GB" sz="1800" b="0" i="0" u="none" strike="noStrike" cap="none" normalizeH="0" baseline="0" dirty="0">
              <a:ln>
                <a:noFill/>
              </a:ln>
              <a:solidFill>
                <a:schemeClr val="bg1"/>
              </a:solidFill>
              <a:effectLst/>
              <a:latin typeface="Arial" pitchFamily="34" charset="0"/>
              <a:cs typeface="Arial" pitchFamily="34" charset="0"/>
            </a:endParaRPr>
          </a:p>
          <a:p>
            <a:pPr lvl="0" eaLnBrk="0" fontAlgn="base" hangingPunct="0">
              <a:spcBef>
                <a:spcPct val="0"/>
              </a:spcBef>
              <a:spcAft>
                <a:spcPct val="0"/>
              </a:spcAft>
            </a:pPr>
            <a:r>
              <a:rPr kumimoji="0" lang="en-US" sz="1800" b="0" i="0" u="none" strike="noStrike" cap="none" normalizeH="0" baseline="0" dirty="0">
                <a:ln>
                  <a:noFill/>
                </a:ln>
                <a:solidFill>
                  <a:schemeClr val="bg1"/>
                </a:solidFill>
                <a:effectLst/>
                <a:latin typeface="Calibri" pitchFamily="34" charset="0"/>
                <a:ea typeface="Times New Roman" pitchFamily="18" charset="0"/>
                <a:cs typeface="Times New Roman" pitchFamily="18" charset="0"/>
              </a:rPr>
              <a:t>We have </a:t>
            </a:r>
            <a:r>
              <a:rPr kumimoji="0" lang="en-US" sz="1800" b="1" i="0" u="sng" strike="noStrike" cap="none" normalizeH="0" baseline="0" dirty="0">
                <a:ln>
                  <a:noFill/>
                </a:ln>
                <a:solidFill>
                  <a:schemeClr val="bg1"/>
                </a:solidFill>
                <a:effectLst/>
                <a:latin typeface="Calibri" pitchFamily="34" charset="0"/>
                <a:ea typeface="Times New Roman" pitchFamily="18" charset="0"/>
                <a:cs typeface="Times New Roman" pitchFamily="18" charset="0"/>
              </a:rPr>
              <a:t>high expectations </a:t>
            </a:r>
            <a:r>
              <a:rPr kumimoji="0" lang="en-US" sz="1800" b="0" i="0" u="none" strike="noStrike" cap="none" normalizeH="0" baseline="0" dirty="0">
                <a:ln>
                  <a:noFill/>
                </a:ln>
                <a:solidFill>
                  <a:schemeClr val="bg1"/>
                </a:solidFill>
                <a:effectLst/>
                <a:latin typeface="Calibri" pitchFamily="34" charset="0"/>
                <a:ea typeface="Times New Roman" pitchFamily="18" charset="0"/>
                <a:cs typeface="Times New Roman" pitchFamily="18" charset="0"/>
              </a:rPr>
              <a:t>for good behaviour throughout the school and at all times during the school day. This is closely linked to our school’s ethos </a:t>
            </a:r>
            <a:r>
              <a:rPr kumimoji="0" lang="en-US" sz="1800" b="1" i="0" u="sng" strike="noStrike" cap="none" normalizeH="0" baseline="0" dirty="0">
                <a:ln>
                  <a:noFill/>
                </a:ln>
                <a:solidFill>
                  <a:schemeClr val="bg1"/>
                </a:solidFill>
                <a:effectLst/>
                <a:latin typeface="Calibri" pitchFamily="34" charset="0"/>
                <a:ea typeface="Times New Roman" pitchFamily="18" charset="0"/>
                <a:cs typeface="Times New Roman" pitchFamily="18" charset="0"/>
              </a:rPr>
              <a:t>‘Striving to Be the Best Version of Ourselves’</a:t>
            </a:r>
          </a:p>
          <a:p>
            <a:pPr lvl="0" eaLnBrk="0" fontAlgn="base" hangingPunct="0">
              <a:spcBef>
                <a:spcPct val="0"/>
              </a:spcBef>
              <a:spcAft>
                <a:spcPct val="0"/>
              </a:spcAft>
            </a:pPr>
            <a:endParaRPr kumimoji="0" lang="en-GB" sz="1800" b="1" i="0" u="sng" strike="noStrike" cap="none" normalizeH="0" baseline="0" dirty="0">
              <a:ln>
                <a:noFill/>
              </a:ln>
              <a:solidFill>
                <a:schemeClr val="bg1"/>
              </a:solidFill>
              <a:effectLst/>
              <a:latin typeface="Arial" pitchFamily="34" charset="0"/>
              <a:cs typeface="Arial" pitchFamily="34" charset="0"/>
            </a:endParaRPr>
          </a:p>
          <a:p>
            <a:pPr lvl="0" eaLnBrk="0" fontAlgn="base" hangingPunct="0">
              <a:spcBef>
                <a:spcPct val="0"/>
              </a:spcBef>
              <a:spcAft>
                <a:spcPct val="0"/>
              </a:spcAft>
            </a:pPr>
            <a:r>
              <a:rPr kumimoji="0" lang="en-GB" sz="1800" b="0" i="0" u="none" strike="noStrike" cap="none" normalizeH="0" baseline="0" dirty="0">
                <a:ln>
                  <a:noFill/>
                </a:ln>
                <a:solidFill>
                  <a:schemeClr val="bg1"/>
                </a:solidFill>
                <a:effectLst/>
                <a:latin typeface="Calibri" pitchFamily="34" charset="0"/>
                <a:ea typeface="Times New Roman" pitchFamily="18" charset="0"/>
                <a:cs typeface="Times New Roman" pitchFamily="18" charset="0"/>
              </a:rPr>
              <a:t>The school has a number of rules, but our behaviour policy is not primarily concerned with rule enforcement. </a:t>
            </a:r>
            <a:r>
              <a:rPr kumimoji="0" lang="en-GB" sz="1800" b="1" i="0" u="sng" strike="noStrike" cap="none" normalizeH="0" baseline="0" dirty="0">
                <a:ln>
                  <a:noFill/>
                </a:ln>
                <a:solidFill>
                  <a:schemeClr val="bg1"/>
                </a:solidFill>
                <a:effectLst/>
                <a:latin typeface="Calibri" pitchFamily="34" charset="0"/>
                <a:ea typeface="Times New Roman" pitchFamily="18" charset="0"/>
                <a:cs typeface="Times New Roman" pitchFamily="18" charset="0"/>
              </a:rPr>
              <a:t>It is a means of promoting good relationships, so that people can work together with the common purpose of helping everyone to learn. </a:t>
            </a:r>
            <a:r>
              <a:rPr kumimoji="0" lang="en-GB" sz="1800" b="0" i="0" u="none" strike="noStrike" cap="none" normalizeH="0" baseline="0" dirty="0">
                <a:ln>
                  <a:noFill/>
                </a:ln>
                <a:solidFill>
                  <a:schemeClr val="bg1"/>
                </a:solidFill>
                <a:effectLst/>
                <a:latin typeface="Calibri" pitchFamily="34" charset="0"/>
                <a:ea typeface="Times New Roman" pitchFamily="18" charset="0"/>
                <a:cs typeface="Times New Roman" pitchFamily="18" charset="0"/>
              </a:rPr>
              <a:t>This policy supports the school community in aiming to allow everyone to work together in an effective and considerate way, whilst keeping children and staff safe at school.</a:t>
            </a:r>
            <a:endParaRPr kumimoji="0" lang="en-GB" sz="1800" b="0" i="0" u="none" strike="noStrike" cap="none" normalizeH="0" baseline="0" dirty="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470810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Values and Threads</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2163" y="1700808"/>
            <a:ext cx="2448272" cy="4401205"/>
          </a:xfrm>
          <a:prstGeom prst="rect">
            <a:avLst/>
          </a:prstGeom>
          <a:noFill/>
        </p:spPr>
        <p:txBody>
          <a:bodyPr wrap="square" rtlCol="0">
            <a:spAutoFit/>
          </a:bodyPr>
          <a:lstStyle/>
          <a:p>
            <a:r>
              <a:rPr lang="en-GB" sz="2800" b="1" dirty="0">
                <a:solidFill>
                  <a:schemeClr val="bg1"/>
                </a:solidFill>
                <a:latin typeface="Calibri" panose="020F0502020204030204" pitchFamily="34" charset="0"/>
                <a:cs typeface="Calibri" panose="020F0502020204030204" pitchFamily="34" charset="0"/>
              </a:rPr>
              <a:t>Values:</a:t>
            </a:r>
          </a:p>
          <a:p>
            <a:r>
              <a:rPr lang="en-GB" sz="2800" dirty="0">
                <a:solidFill>
                  <a:schemeClr val="bg1"/>
                </a:solidFill>
                <a:latin typeface="Calibri" panose="020F0502020204030204" pitchFamily="34" charset="0"/>
                <a:cs typeface="Calibri" panose="020F0502020204030204" pitchFamily="34" charset="0"/>
              </a:rPr>
              <a:t>Ambition</a:t>
            </a:r>
          </a:p>
          <a:p>
            <a:r>
              <a:rPr lang="en-GB" sz="2800" dirty="0">
                <a:solidFill>
                  <a:schemeClr val="bg1"/>
                </a:solidFill>
                <a:latin typeface="Calibri" panose="020F0502020204030204" pitchFamily="34" charset="0"/>
                <a:cs typeface="Calibri" panose="020F0502020204030204" pitchFamily="34" charset="0"/>
              </a:rPr>
              <a:t>Mindfulness</a:t>
            </a:r>
          </a:p>
          <a:p>
            <a:r>
              <a:rPr lang="en-GB" sz="2800" dirty="0">
                <a:solidFill>
                  <a:schemeClr val="bg1"/>
                </a:solidFill>
                <a:latin typeface="Calibri" panose="020F0502020204030204" pitchFamily="34" charset="0"/>
                <a:cs typeface="Calibri" panose="020F0502020204030204" pitchFamily="34" charset="0"/>
              </a:rPr>
              <a:t>Honesty</a:t>
            </a:r>
          </a:p>
          <a:p>
            <a:r>
              <a:rPr lang="en-GB" sz="2800" dirty="0">
                <a:solidFill>
                  <a:schemeClr val="bg1"/>
                </a:solidFill>
                <a:latin typeface="Calibri" panose="020F0502020204030204" pitchFamily="34" charset="0"/>
                <a:cs typeface="Calibri" panose="020F0502020204030204" pitchFamily="34" charset="0"/>
              </a:rPr>
              <a:t>Resilience</a:t>
            </a:r>
          </a:p>
          <a:p>
            <a:r>
              <a:rPr lang="en-GB" sz="2800" dirty="0">
                <a:solidFill>
                  <a:schemeClr val="bg1"/>
                </a:solidFill>
                <a:latin typeface="Calibri" panose="020F0502020204030204" pitchFamily="34" charset="0"/>
                <a:cs typeface="Calibri" panose="020F0502020204030204" pitchFamily="34" charset="0"/>
              </a:rPr>
              <a:t>Compassion</a:t>
            </a:r>
          </a:p>
          <a:p>
            <a:r>
              <a:rPr lang="en-GB" sz="2800" dirty="0">
                <a:solidFill>
                  <a:schemeClr val="bg1"/>
                </a:solidFill>
                <a:latin typeface="Calibri" panose="020F0502020204030204" pitchFamily="34" charset="0"/>
                <a:cs typeface="Calibri" panose="020F0502020204030204" pitchFamily="34" charset="0"/>
              </a:rPr>
              <a:t>Thankfulness</a:t>
            </a:r>
          </a:p>
          <a:p>
            <a:r>
              <a:rPr lang="en-GB" sz="2800" dirty="0">
                <a:solidFill>
                  <a:schemeClr val="bg1"/>
                </a:solidFill>
                <a:latin typeface="Calibri" panose="020F0502020204030204" pitchFamily="34" charset="0"/>
                <a:cs typeface="Calibri" panose="020F0502020204030204" pitchFamily="34" charset="0"/>
              </a:rPr>
              <a:t>Respect</a:t>
            </a:r>
          </a:p>
          <a:p>
            <a:r>
              <a:rPr lang="en-GB" sz="2800" dirty="0">
                <a:solidFill>
                  <a:schemeClr val="bg1"/>
                </a:solidFill>
                <a:latin typeface="Calibri" panose="020F0502020204030204" pitchFamily="34" charset="0"/>
                <a:cs typeface="Calibri" panose="020F0502020204030204" pitchFamily="34" charset="0"/>
              </a:rPr>
              <a:t>Curiosity </a:t>
            </a:r>
          </a:p>
          <a:p>
            <a:endParaRPr lang="en-GB" sz="2800" dirty="0">
              <a:solidFill>
                <a:schemeClr val="bg1"/>
              </a:solidFill>
              <a:latin typeface="Calibri" panose="020F0502020204030204" pitchFamily="34" charset="0"/>
              <a:cs typeface="Calibri" panose="020F0502020204030204" pitchFamily="34" charset="0"/>
            </a:endParaRPr>
          </a:p>
        </p:txBody>
      </p:sp>
      <p:sp>
        <p:nvSpPr>
          <p:cNvPr id="5" name="TextBox 4"/>
          <p:cNvSpPr txBox="1"/>
          <p:nvPr/>
        </p:nvSpPr>
        <p:spPr>
          <a:xfrm>
            <a:off x="3563888" y="1700808"/>
            <a:ext cx="4032447" cy="3539430"/>
          </a:xfrm>
          <a:prstGeom prst="rect">
            <a:avLst/>
          </a:prstGeom>
          <a:noFill/>
        </p:spPr>
        <p:txBody>
          <a:bodyPr wrap="square" rtlCol="0">
            <a:spAutoFit/>
          </a:bodyPr>
          <a:lstStyle/>
          <a:p>
            <a:r>
              <a:rPr lang="en-GB" sz="2800" b="1" dirty="0">
                <a:solidFill>
                  <a:srgbClr val="FFFF00"/>
                </a:solidFill>
                <a:latin typeface="Calibri" panose="020F0502020204030204" pitchFamily="34" charset="0"/>
                <a:cs typeface="Calibri" panose="020F0502020204030204" pitchFamily="34" charset="0"/>
              </a:rPr>
              <a:t>Golden Threads:</a:t>
            </a:r>
          </a:p>
          <a:p>
            <a:r>
              <a:rPr lang="en-GB" sz="2800" dirty="0">
                <a:solidFill>
                  <a:srgbClr val="FFFF00"/>
                </a:solidFill>
                <a:latin typeface="Calibri" panose="020F0502020204030204" pitchFamily="34" charset="0"/>
                <a:cs typeface="Calibri" panose="020F0502020204030204" pitchFamily="34" charset="0"/>
              </a:rPr>
              <a:t>Community</a:t>
            </a:r>
          </a:p>
          <a:p>
            <a:r>
              <a:rPr lang="en-GB" sz="2800" dirty="0">
                <a:solidFill>
                  <a:srgbClr val="FFFF00"/>
                </a:solidFill>
                <a:latin typeface="Calibri" panose="020F0502020204030204" pitchFamily="34" charset="0"/>
                <a:cs typeface="Calibri" panose="020F0502020204030204" pitchFamily="34" charset="0"/>
              </a:rPr>
              <a:t>Mental Health</a:t>
            </a:r>
          </a:p>
          <a:p>
            <a:r>
              <a:rPr lang="en-GB" sz="2800" dirty="0">
                <a:solidFill>
                  <a:srgbClr val="FFFF00"/>
                </a:solidFill>
                <a:latin typeface="Calibri" panose="020F0502020204030204" pitchFamily="34" charset="0"/>
                <a:cs typeface="Calibri" panose="020F0502020204030204" pitchFamily="34" charset="0"/>
              </a:rPr>
              <a:t>Life Skills</a:t>
            </a:r>
          </a:p>
          <a:p>
            <a:r>
              <a:rPr lang="en-GB" sz="2800" dirty="0">
                <a:solidFill>
                  <a:srgbClr val="FFFF00"/>
                </a:solidFill>
                <a:latin typeface="Calibri" panose="020F0502020204030204" pitchFamily="34" charset="0"/>
                <a:cs typeface="Calibri" panose="020F0502020204030204" pitchFamily="34" charset="0"/>
              </a:rPr>
              <a:t>Global Issues</a:t>
            </a:r>
          </a:p>
          <a:p>
            <a:r>
              <a:rPr lang="en-GB" sz="2800" dirty="0">
                <a:solidFill>
                  <a:srgbClr val="FFFF00"/>
                </a:solidFill>
                <a:latin typeface="Calibri" panose="020F0502020204030204" pitchFamily="34" charset="0"/>
                <a:cs typeface="Calibri" panose="020F0502020204030204" pitchFamily="34" charset="0"/>
              </a:rPr>
              <a:t>Technology</a:t>
            </a:r>
          </a:p>
          <a:p>
            <a:endParaRPr lang="en-GB" sz="2800" dirty="0">
              <a:solidFill>
                <a:srgbClr val="FFFF00"/>
              </a:solidFill>
              <a:latin typeface="Calibri" panose="020F0502020204030204" pitchFamily="34" charset="0"/>
              <a:cs typeface="Calibri" panose="020F0502020204030204" pitchFamily="34" charset="0"/>
            </a:endParaRPr>
          </a:p>
          <a:p>
            <a:endParaRPr lang="en-GB"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0138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Rules and Expectations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9098D38A-963E-4D37-8FB7-2438862FB29D}"/>
              </a:ext>
            </a:extLst>
          </p:cNvPr>
          <p:cNvPicPr>
            <a:picLocks noChangeAspect="1"/>
          </p:cNvPicPr>
          <p:nvPr/>
        </p:nvPicPr>
        <p:blipFill>
          <a:blip r:embed="rId3"/>
          <a:stretch>
            <a:fillRect/>
          </a:stretch>
        </p:blipFill>
        <p:spPr>
          <a:xfrm>
            <a:off x="415077" y="2120803"/>
            <a:ext cx="4690455" cy="2502552"/>
          </a:xfrm>
          <a:prstGeom prst="rect">
            <a:avLst/>
          </a:prstGeom>
        </p:spPr>
      </p:pic>
      <p:grpSp>
        <p:nvGrpSpPr>
          <p:cNvPr id="8" name="Group 7">
            <a:extLst>
              <a:ext uri="{FF2B5EF4-FFF2-40B4-BE49-F238E27FC236}">
                <a16:creationId xmlns:a16="http://schemas.microsoft.com/office/drawing/2014/main" id="{DFDD4349-2C6E-4772-8896-93803BB9D307}"/>
              </a:ext>
            </a:extLst>
          </p:cNvPr>
          <p:cNvGrpSpPr/>
          <p:nvPr/>
        </p:nvGrpSpPr>
        <p:grpSpPr>
          <a:xfrm>
            <a:off x="5508104" y="1192367"/>
            <a:ext cx="2952328" cy="5334222"/>
            <a:chOff x="5049126" y="611422"/>
            <a:chExt cx="3284449" cy="5910286"/>
          </a:xfrm>
        </p:grpSpPr>
        <p:pic>
          <p:nvPicPr>
            <p:cNvPr id="5" name="Picture 4">
              <a:extLst>
                <a:ext uri="{FF2B5EF4-FFF2-40B4-BE49-F238E27FC236}">
                  <a16:creationId xmlns:a16="http://schemas.microsoft.com/office/drawing/2014/main" id="{477F4287-AB6F-45AB-A71D-17F24A90732A}"/>
                </a:ext>
              </a:extLst>
            </p:cNvPr>
            <p:cNvPicPr>
              <a:picLocks noChangeAspect="1"/>
            </p:cNvPicPr>
            <p:nvPr/>
          </p:nvPicPr>
          <p:blipFill>
            <a:blip r:embed="rId4">
              <a:grayscl/>
            </a:blip>
            <a:stretch>
              <a:fillRect/>
            </a:stretch>
          </p:blipFill>
          <p:spPr>
            <a:xfrm>
              <a:off x="5049126" y="611422"/>
              <a:ext cx="3284446" cy="2133644"/>
            </a:xfrm>
            <a:prstGeom prst="rect">
              <a:avLst/>
            </a:prstGeom>
            <a:ln>
              <a:noFill/>
            </a:ln>
          </p:spPr>
        </p:pic>
        <p:pic>
          <p:nvPicPr>
            <p:cNvPr id="6" name="Picture 5">
              <a:extLst>
                <a:ext uri="{FF2B5EF4-FFF2-40B4-BE49-F238E27FC236}">
                  <a16:creationId xmlns:a16="http://schemas.microsoft.com/office/drawing/2014/main" id="{513CFF29-77FF-407F-B892-2E76D54054C3}"/>
                </a:ext>
              </a:extLst>
            </p:cNvPr>
            <p:cNvPicPr>
              <a:picLocks noChangeAspect="1"/>
            </p:cNvPicPr>
            <p:nvPr/>
          </p:nvPicPr>
          <p:blipFill>
            <a:blip r:embed="rId5">
              <a:grayscl/>
            </a:blip>
            <a:stretch>
              <a:fillRect/>
            </a:stretch>
          </p:blipFill>
          <p:spPr>
            <a:xfrm>
              <a:off x="5049128" y="2747915"/>
              <a:ext cx="3284446" cy="2272154"/>
            </a:xfrm>
            <a:prstGeom prst="rect">
              <a:avLst/>
            </a:prstGeom>
            <a:ln>
              <a:noFill/>
            </a:ln>
          </p:spPr>
        </p:pic>
        <p:pic>
          <p:nvPicPr>
            <p:cNvPr id="7" name="Picture 6">
              <a:extLst>
                <a:ext uri="{FF2B5EF4-FFF2-40B4-BE49-F238E27FC236}">
                  <a16:creationId xmlns:a16="http://schemas.microsoft.com/office/drawing/2014/main" id="{1004BB87-79E8-4DF5-A968-03888148C3F1}"/>
                </a:ext>
              </a:extLst>
            </p:cNvPr>
            <p:cNvPicPr>
              <a:picLocks noChangeAspect="1"/>
            </p:cNvPicPr>
            <p:nvPr/>
          </p:nvPicPr>
          <p:blipFill>
            <a:blip r:embed="rId6">
              <a:grayscl/>
            </a:blip>
            <a:stretch>
              <a:fillRect/>
            </a:stretch>
          </p:blipFill>
          <p:spPr>
            <a:xfrm>
              <a:off x="5049128" y="5025767"/>
              <a:ext cx="3284447" cy="1495941"/>
            </a:xfrm>
            <a:prstGeom prst="rect">
              <a:avLst/>
            </a:prstGeom>
            <a:ln>
              <a:noFill/>
            </a:ln>
          </p:spPr>
        </p:pic>
      </p:grpSp>
      <p:sp>
        <p:nvSpPr>
          <p:cNvPr id="11" name="TextBox 10">
            <a:extLst>
              <a:ext uri="{FF2B5EF4-FFF2-40B4-BE49-F238E27FC236}">
                <a16:creationId xmlns:a16="http://schemas.microsoft.com/office/drawing/2014/main" id="{A03FFA36-6B6D-488A-9C8C-B82AC580349F}"/>
              </a:ext>
            </a:extLst>
          </p:cNvPr>
          <p:cNvSpPr txBox="1"/>
          <p:nvPr/>
        </p:nvSpPr>
        <p:spPr>
          <a:xfrm>
            <a:off x="395536" y="1426065"/>
            <a:ext cx="3528392" cy="523220"/>
          </a:xfrm>
          <a:prstGeom prst="rect">
            <a:avLst/>
          </a:prstGeom>
          <a:noFill/>
        </p:spPr>
        <p:txBody>
          <a:bodyPr wrap="square" rtlCol="0">
            <a:spAutoFit/>
          </a:bodyPr>
          <a:lstStyle/>
          <a:p>
            <a:pPr algn="ctr"/>
            <a:r>
              <a:rPr lang="en-US" sz="2800" dirty="0" smtClean="0">
                <a:solidFill>
                  <a:schemeClr val="bg1"/>
                </a:solidFill>
                <a:latin typeface="+mj-lt"/>
              </a:rPr>
              <a:t>School </a:t>
            </a:r>
            <a:r>
              <a:rPr lang="en-US" sz="2800" dirty="0">
                <a:solidFill>
                  <a:schemeClr val="bg1"/>
                </a:solidFill>
                <a:latin typeface="+mj-lt"/>
              </a:rPr>
              <a:t>Rules</a:t>
            </a:r>
            <a:endParaRPr lang="en-GB" sz="2800" dirty="0">
              <a:solidFill>
                <a:schemeClr val="bg1"/>
              </a:solidFill>
              <a:latin typeface="+mj-lt"/>
            </a:endParaRPr>
          </a:p>
        </p:txBody>
      </p:sp>
    </p:spTree>
    <p:extLst>
      <p:ext uri="{BB962C8B-B14F-4D97-AF65-F5344CB8AC3E}">
        <p14:creationId xmlns:p14="http://schemas.microsoft.com/office/powerpoint/2010/main" val="4229707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Rules and Expectations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C1FC78CF-851A-4645-807E-6BEF68E1F62C}"/>
              </a:ext>
            </a:extLst>
          </p:cNvPr>
          <p:cNvPicPr>
            <a:picLocks noChangeAspect="1"/>
          </p:cNvPicPr>
          <p:nvPr/>
        </p:nvPicPr>
        <p:blipFill>
          <a:blip r:embed="rId3"/>
          <a:stretch>
            <a:fillRect/>
          </a:stretch>
        </p:blipFill>
        <p:spPr>
          <a:xfrm>
            <a:off x="6516216" y="1168919"/>
            <a:ext cx="2253705" cy="5667405"/>
          </a:xfrm>
          <a:prstGeom prst="rect">
            <a:avLst/>
          </a:prstGeom>
        </p:spPr>
      </p:pic>
      <p:pic>
        <p:nvPicPr>
          <p:cNvPr id="11" name="Picture 10">
            <a:extLst>
              <a:ext uri="{FF2B5EF4-FFF2-40B4-BE49-F238E27FC236}">
                <a16:creationId xmlns:a16="http://schemas.microsoft.com/office/drawing/2014/main" id="{29994886-528A-47DA-BB89-00042A246369}"/>
              </a:ext>
            </a:extLst>
          </p:cNvPr>
          <p:cNvPicPr>
            <a:picLocks noChangeAspect="1"/>
          </p:cNvPicPr>
          <p:nvPr/>
        </p:nvPicPr>
        <p:blipFill>
          <a:blip r:embed="rId4">
            <a:grayscl/>
          </a:blip>
          <a:stretch>
            <a:fillRect/>
          </a:stretch>
        </p:blipFill>
        <p:spPr>
          <a:xfrm>
            <a:off x="380510" y="2239255"/>
            <a:ext cx="2952325" cy="1925682"/>
          </a:xfrm>
          <a:prstGeom prst="rect">
            <a:avLst/>
          </a:prstGeom>
        </p:spPr>
      </p:pic>
      <p:pic>
        <p:nvPicPr>
          <p:cNvPr id="12" name="Picture 11">
            <a:extLst>
              <a:ext uri="{FF2B5EF4-FFF2-40B4-BE49-F238E27FC236}">
                <a16:creationId xmlns:a16="http://schemas.microsoft.com/office/drawing/2014/main" id="{D07AD029-9E5E-4590-9D25-2D9C5216A3D9}"/>
              </a:ext>
            </a:extLst>
          </p:cNvPr>
          <p:cNvPicPr>
            <a:picLocks noChangeAspect="1"/>
          </p:cNvPicPr>
          <p:nvPr/>
        </p:nvPicPr>
        <p:blipFill>
          <a:blip r:embed="rId5">
            <a:grayscl/>
          </a:blip>
          <a:stretch>
            <a:fillRect/>
          </a:stretch>
        </p:blipFill>
        <p:spPr>
          <a:xfrm>
            <a:off x="2827121" y="3167289"/>
            <a:ext cx="2952325" cy="2050692"/>
          </a:xfrm>
          <a:prstGeom prst="rect">
            <a:avLst/>
          </a:prstGeom>
        </p:spPr>
      </p:pic>
      <p:pic>
        <p:nvPicPr>
          <p:cNvPr id="13" name="Picture 12">
            <a:extLst>
              <a:ext uri="{FF2B5EF4-FFF2-40B4-BE49-F238E27FC236}">
                <a16:creationId xmlns:a16="http://schemas.microsoft.com/office/drawing/2014/main" id="{5B183084-6D15-4AA7-B75A-E912F726E834}"/>
              </a:ext>
            </a:extLst>
          </p:cNvPr>
          <p:cNvPicPr>
            <a:picLocks noChangeAspect="1"/>
          </p:cNvPicPr>
          <p:nvPr/>
        </p:nvPicPr>
        <p:blipFill>
          <a:blip r:embed="rId6">
            <a:grayscl/>
          </a:blip>
          <a:stretch>
            <a:fillRect/>
          </a:stretch>
        </p:blipFill>
        <p:spPr>
          <a:xfrm>
            <a:off x="395536" y="4879994"/>
            <a:ext cx="2952326" cy="1350135"/>
          </a:xfrm>
          <a:prstGeom prst="rect">
            <a:avLst/>
          </a:prstGeom>
        </p:spPr>
      </p:pic>
      <p:sp>
        <p:nvSpPr>
          <p:cNvPr id="8" name="TextBox 7">
            <a:extLst>
              <a:ext uri="{FF2B5EF4-FFF2-40B4-BE49-F238E27FC236}">
                <a16:creationId xmlns:a16="http://schemas.microsoft.com/office/drawing/2014/main" id="{5E0B9AC6-F4A1-45E8-8659-53D488E0CB35}"/>
              </a:ext>
            </a:extLst>
          </p:cNvPr>
          <p:cNvSpPr txBox="1"/>
          <p:nvPr/>
        </p:nvSpPr>
        <p:spPr>
          <a:xfrm>
            <a:off x="395536" y="1426065"/>
            <a:ext cx="3528392" cy="523220"/>
          </a:xfrm>
          <a:prstGeom prst="rect">
            <a:avLst/>
          </a:prstGeom>
          <a:noFill/>
        </p:spPr>
        <p:txBody>
          <a:bodyPr wrap="square" rtlCol="0">
            <a:spAutoFit/>
          </a:bodyPr>
          <a:lstStyle/>
          <a:p>
            <a:pPr algn="ctr"/>
            <a:r>
              <a:rPr lang="en-US" sz="2800" dirty="0">
                <a:solidFill>
                  <a:schemeClr val="bg1"/>
                </a:solidFill>
                <a:latin typeface="+mj-lt"/>
              </a:rPr>
              <a:t>Behaviour Chart</a:t>
            </a:r>
            <a:endParaRPr lang="en-GB" sz="2800" dirty="0">
              <a:solidFill>
                <a:schemeClr val="bg1"/>
              </a:solidFill>
              <a:latin typeface="+mj-lt"/>
            </a:endParaRPr>
          </a:p>
        </p:txBody>
      </p:sp>
    </p:spTree>
    <p:extLst>
      <p:ext uri="{BB962C8B-B14F-4D97-AF65-F5344CB8AC3E}">
        <p14:creationId xmlns:p14="http://schemas.microsoft.com/office/powerpoint/2010/main" val="1188602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Rules and Expectations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C1FC78CF-851A-4645-807E-6BEF68E1F62C}"/>
              </a:ext>
            </a:extLst>
          </p:cNvPr>
          <p:cNvPicPr>
            <a:picLocks noChangeAspect="1"/>
          </p:cNvPicPr>
          <p:nvPr/>
        </p:nvPicPr>
        <p:blipFill rotWithShape="1">
          <a:blip r:embed="rId3"/>
          <a:srcRect b="33440"/>
          <a:stretch/>
        </p:blipFill>
        <p:spPr>
          <a:xfrm>
            <a:off x="5580112" y="1168919"/>
            <a:ext cx="3189809" cy="5339099"/>
          </a:xfrm>
          <a:prstGeom prst="rect">
            <a:avLst/>
          </a:prstGeom>
        </p:spPr>
      </p:pic>
      <p:sp>
        <p:nvSpPr>
          <p:cNvPr id="5" name="TextBox 4">
            <a:extLst>
              <a:ext uri="{FF2B5EF4-FFF2-40B4-BE49-F238E27FC236}">
                <a16:creationId xmlns:a16="http://schemas.microsoft.com/office/drawing/2014/main" id="{3291A50A-1E4A-4C98-BDB4-4A18EF6B7BFD}"/>
              </a:ext>
            </a:extLst>
          </p:cNvPr>
          <p:cNvSpPr txBox="1"/>
          <p:nvPr/>
        </p:nvSpPr>
        <p:spPr>
          <a:xfrm>
            <a:off x="395536" y="1426065"/>
            <a:ext cx="3528392" cy="523220"/>
          </a:xfrm>
          <a:prstGeom prst="rect">
            <a:avLst/>
          </a:prstGeom>
          <a:noFill/>
        </p:spPr>
        <p:txBody>
          <a:bodyPr wrap="square" rtlCol="0">
            <a:spAutoFit/>
          </a:bodyPr>
          <a:lstStyle/>
          <a:p>
            <a:pPr algn="ctr"/>
            <a:r>
              <a:rPr lang="en-US" sz="2800" dirty="0">
                <a:solidFill>
                  <a:schemeClr val="bg1"/>
                </a:solidFill>
                <a:latin typeface="+mj-lt"/>
              </a:rPr>
              <a:t>Behaviour Chart</a:t>
            </a:r>
            <a:endParaRPr lang="en-GB" sz="2800" dirty="0">
              <a:solidFill>
                <a:schemeClr val="bg1"/>
              </a:solidFill>
              <a:latin typeface="+mj-lt"/>
            </a:endParaRPr>
          </a:p>
        </p:txBody>
      </p:sp>
      <p:sp>
        <p:nvSpPr>
          <p:cNvPr id="3" name="TextBox 2"/>
          <p:cNvSpPr txBox="1"/>
          <p:nvPr/>
        </p:nvSpPr>
        <p:spPr>
          <a:xfrm>
            <a:off x="7596336" y="1556792"/>
            <a:ext cx="1296144" cy="584775"/>
          </a:xfrm>
          <a:prstGeom prst="rect">
            <a:avLst/>
          </a:prstGeom>
          <a:noFill/>
        </p:spPr>
        <p:txBody>
          <a:bodyPr wrap="square" rtlCol="0">
            <a:spAutoFit/>
          </a:bodyPr>
          <a:lstStyle/>
          <a:p>
            <a:r>
              <a:rPr lang="en-GB" sz="1600" dirty="0" smtClean="0"/>
              <a:t>Text Message Sent Home</a:t>
            </a:r>
            <a:endParaRPr lang="en-GB" sz="1600" dirty="0"/>
          </a:p>
        </p:txBody>
      </p:sp>
      <p:sp>
        <p:nvSpPr>
          <p:cNvPr id="4" name="TextBox 3"/>
          <p:cNvSpPr txBox="1"/>
          <p:nvPr/>
        </p:nvSpPr>
        <p:spPr>
          <a:xfrm>
            <a:off x="683568" y="2780928"/>
            <a:ext cx="4854086" cy="1754326"/>
          </a:xfrm>
          <a:prstGeom prst="rect">
            <a:avLst/>
          </a:prstGeom>
          <a:noFill/>
        </p:spPr>
        <p:txBody>
          <a:bodyPr wrap="none" rtlCol="0">
            <a:spAutoFit/>
          </a:bodyPr>
          <a:lstStyle/>
          <a:p>
            <a:r>
              <a:rPr lang="en-GB" dirty="0" smtClean="0"/>
              <a:t>There are many opportunities throughout</a:t>
            </a:r>
          </a:p>
          <a:p>
            <a:r>
              <a:rPr lang="en-GB" dirty="0" smtClean="0"/>
              <a:t>The week to impress me by working in </a:t>
            </a:r>
          </a:p>
          <a:p>
            <a:r>
              <a:rPr lang="en-GB" dirty="0"/>
              <a:t>v</a:t>
            </a:r>
            <a:r>
              <a:rPr lang="en-GB" dirty="0" smtClean="0"/>
              <a:t>arious ways.</a:t>
            </a:r>
          </a:p>
          <a:p>
            <a:endParaRPr lang="en-GB" dirty="0"/>
          </a:p>
          <a:p>
            <a:r>
              <a:rPr lang="en-GB" dirty="0" smtClean="0"/>
              <a:t>Some children are selected to receive a certificate</a:t>
            </a:r>
          </a:p>
          <a:p>
            <a:r>
              <a:rPr lang="en-GB" dirty="0" smtClean="0"/>
              <a:t>during celebration assembly on Fridays. </a:t>
            </a:r>
            <a:endParaRPr lang="en-GB" dirty="0"/>
          </a:p>
        </p:txBody>
      </p:sp>
    </p:spTree>
    <p:extLst>
      <p:ext uri="{BB962C8B-B14F-4D97-AF65-F5344CB8AC3E}">
        <p14:creationId xmlns:p14="http://schemas.microsoft.com/office/powerpoint/2010/main" val="1219747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56784" cy="769441"/>
          </a:xfrm>
          <a:prstGeom prst="rect">
            <a:avLst/>
          </a:prstGeom>
          <a:noFill/>
        </p:spPr>
        <p:txBody>
          <a:bodyPr wrap="square" rtlCol="0">
            <a:spAutoFit/>
          </a:bodyPr>
          <a:lstStyle/>
          <a:p>
            <a:pPr algn="ctr"/>
            <a:r>
              <a:rPr lang="en-GB" sz="4400" b="1" u="sng" dirty="0">
                <a:solidFill>
                  <a:schemeClr val="bg1"/>
                </a:solidFill>
                <a:latin typeface="Calibri" panose="020F0502020204030204" pitchFamily="34" charset="0"/>
                <a:cs typeface="Calibri" panose="020F0502020204030204" pitchFamily="34" charset="0"/>
              </a:rPr>
              <a:t>Rules and Expectations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13" t="15066" r="76016" b="67460"/>
          <a:stretch/>
        </p:blipFill>
        <p:spPr bwMode="auto">
          <a:xfrm>
            <a:off x="395536" y="78252"/>
            <a:ext cx="1219201" cy="127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1426065"/>
            <a:ext cx="3528392" cy="523220"/>
          </a:xfrm>
          <a:prstGeom prst="rect">
            <a:avLst/>
          </a:prstGeom>
          <a:noFill/>
        </p:spPr>
        <p:txBody>
          <a:bodyPr wrap="square" rtlCol="0">
            <a:spAutoFit/>
          </a:bodyPr>
          <a:lstStyle/>
          <a:p>
            <a:pPr algn="ctr"/>
            <a:r>
              <a:rPr lang="en-US" sz="2800" dirty="0">
                <a:solidFill>
                  <a:schemeClr val="bg1"/>
                </a:solidFill>
                <a:latin typeface="+mj-lt"/>
              </a:rPr>
              <a:t>Behaviour Chart</a:t>
            </a:r>
            <a:endParaRPr lang="en-GB" sz="2800" dirty="0">
              <a:solidFill>
                <a:schemeClr val="bg1"/>
              </a:solidFill>
              <a:latin typeface="+mj-lt"/>
            </a:endParaRPr>
          </a:p>
        </p:txBody>
      </p:sp>
      <p:pic>
        <p:nvPicPr>
          <p:cNvPr id="7" name="Picture 6">
            <a:extLst>
              <a:ext uri="{FF2B5EF4-FFF2-40B4-BE49-F238E27FC236}">
                <a16:creationId xmlns:a16="http://schemas.microsoft.com/office/drawing/2014/main" id="{C1FC78CF-851A-4645-807E-6BEF68E1F62C}"/>
              </a:ext>
            </a:extLst>
          </p:cNvPr>
          <p:cNvPicPr>
            <a:picLocks noChangeAspect="1"/>
          </p:cNvPicPr>
          <p:nvPr/>
        </p:nvPicPr>
        <p:blipFill rotWithShape="1">
          <a:blip r:embed="rId3"/>
          <a:srcRect t="48773"/>
          <a:stretch/>
        </p:blipFill>
        <p:spPr>
          <a:xfrm>
            <a:off x="4575833" y="1426064"/>
            <a:ext cx="4028615" cy="5189743"/>
          </a:xfrm>
          <a:prstGeom prst="rect">
            <a:avLst/>
          </a:prstGeom>
        </p:spPr>
      </p:pic>
      <p:sp>
        <p:nvSpPr>
          <p:cNvPr id="3" name="TextBox 2">
            <a:extLst>
              <a:ext uri="{FF2B5EF4-FFF2-40B4-BE49-F238E27FC236}">
                <a16:creationId xmlns:a16="http://schemas.microsoft.com/office/drawing/2014/main" id="{EB457730-AF23-4228-92B3-94946BA0C858}"/>
              </a:ext>
            </a:extLst>
          </p:cNvPr>
          <p:cNvSpPr txBox="1"/>
          <p:nvPr/>
        </p:nvSpPr>
        <p:spPr>
          <a:xfrm>
            <a:off x="5534562" y="2060848"/>
            <a:ext cx="2111155" cy="461665"/>
          </a:xfrm>
          <a:prstGeom prst="rect">
            <a:avLst/>
          </a:prstGeom>
          <a:noFill/>
        </p:spPr>
        <p:txBody>
          <a:bodyPr wrap="none" rtlCol="0">
            <a:spAutoFit/>
          </a:bodyPr>
          <a:lstStyle/>
          <a:p>
            <a:r>
              <a:rPr lang="en-US" sz="2400" dirty="0"/>
              <a:t>Verbal Warning</a:t>
            </a:r>
            <a:endParaRPr lang="en-GB" sz="2400" dirty="0"/>
          </a:p>
        </p:txBody>
      </p:sp>
      <p:sp>
        <p:nvSpPr>
          <p:cNvPr id="5" name="TextBox 4">
            <a:extLst>
              <a:ext uri="{FF2B5EF4-FFF2-40B4-BE49-F238E27FC236}">
                <a16:creationId xmlns:a16="http://schemas.microsoft.com/office/drawing/2014/main" id="{C41819B3-4748-48EF-A8F4-3A68608005BA}"/>
              </a:ext>
            </a:extLst>
          </p:cNvPr>
          <p:cNvSpPr txBox="1"/>
          <p:nvPr/>
        </p:nvSpPr>
        <p:spPr>
          <a:xfrm>
            <a:off x="5534562" y="3507676"/>
            <a:ext cx="1952779" cy="954107"/>
          </a:xfrm>
          <a:prstGeom prst="rect">
            <a:avLst/>
          </a:prstGeom>
          <a:noFill/>
        </p:spPr>
        <p:txBody>
          <a:bodyPr wrap="none" rtlCol="0">
            <a:spAutoFit/>
          </a:bodyPr>
          <a:lstStyle/>
          <a:p>
            <a:r>
              <a:rPr lang="en-US" sz="2400" dirty="0"/>
              <a:t>Think About </a:t>
            </a:r>
            <a:r>
              <a:rPr lang="en-US" sz="2400" dirty="0" smtClean="0"/>
              <a:t>It</a:t>
            </a:r>
          </a:p>
          <a:p>
            <a:endParaRPr lang="en-US" sz="1600" dirty="0"/>
          </a:p>
          <a:p>
            <a:r>
              <a:rPr lang="en-US" sz="1600" dirty="0" smtClean="0"/>
              <a:t>3 minutes</a:t>
            </a:r>
            <a:endParaRPr lang="en-GB" sz="1600" dirty="0"/>
          </a:p>
        </p:txBody>
      </p:sp>
      <p:sp>
        <p:nvSpPr>
          <p:cNvPr id="6" name="TextBox 5">
            <a:extLst>
              <a:ext uri="{FF2B5EF4-FFF2-40B4-BE49-F238E27FC236}">
                <a16:creationId xmlns:a16="http://schemas.microsoft.com/office/drawing/2014/main" id="{944ABEA3-7BAF-482E-A4C5-FE85E97CE2E6}"/>
              </a:ext>
            </a:extLst>
          </p:cNvPr>
          <p:cNvSpPr txBox="1"/>
          <p:nvPr/>
        </p:nvSpPr>
        <p:spPr>
          <a:xfrm>
            <a:off x="5520314" y="4928092"/>
            <a:ext cx="1869423" cy="1569660"/>
          </a:xfrm>
          <a:prstGeom prst="rect">
            <a:avLst/>
          </a:prstGeom>
          <a:noFill/>
        </p:spPr>
        <p:txBody>
          <a:bodyPr wrap="none" rtlCol="0">
            <a:spAutoFit/>
          </a:bodyPr>
          <a:lstStyle/>
          <a:p>
            <a:r>
              <a:rPr lang="en-US" sz="2400" dirty="0" smtClean="0"/>
              <a:t>Consequence</a:t>
            </a:r>
          </a:p>
          <a:p>
            <a:endParaRPr lang="en-US" sz="2400" dirty="0"/>
          </a:p>
          <a:p>
            <a:r>
              <a:rPr lang="en-US" sz="1600" dirty="0" smtClean="0"/>
              <a:t>5 minutes</a:t>
            </a:r>
          </a:p>
          <a:p>
            <a:r>
              <a:rPr lang="en-US" sz="1600" dirty="0" smtClean="0"/>
              <a:t>Red Reflection Slip</a:t>
            </a:r>
            <a:endParaRPr lang="en-GB" sz="1600" dirty="0"/>
          </a:p>
          <a:p>
            <a:r>
              <a:rPr lang="en-GB" sz="1600" dirty="0" smtClean="0"/>
              <a:t>Contact Home</a:t>
            </a:r>
            <a:endParaRPr lang="en-US" sz="1600" dirty="0" smtClean="0"/>
          </a:p>
        </p:txBody>
      </p:sp>
    </p:spTree>
    <p:extLst>
      <p:ext uri="{BB962C8B-B14F-4D97-AF65-F5344CB8AC3E}">
        <p14:creationId xmlns:p14="http://schemas.microsoft.com/office/powerpoint/2010/main" val="4178443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1300</Words>
  <Application>Microsoft Office PowerPoint</Application>
  <PresentationFormat>On-screen Show (4:3)</PresentationFormat>
  <Paragraphs>242</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宋体</vt:lpstr>
      <vt:lpstr>arial</vt: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dc:creator>
  <cp:lastModifiedBy>Sharon Kelly</cp:lastModifiedBy>
  <cp:revision>85</cp:revision>
  <dcterms:created xsi:type="dcterms:W3CDTF">2013-09-07T11:11:53Z</dcterms:created>
  <dcterms:modified xsi:type="dcterms:W3CDTF">2021-10-01T07:51:43Z</dcterms:modified>
</cp:coreProperties>
</file>